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1" r:id="rId2"/>
    <p:sldMasterId id="2147483693" r:id="rId3"/>
  </p:sldMasterIdLst>
  <p:notesMasterIdLst>
    <p:notesMasterId r:id="rId24"/>
  </p:notesMasterIdLst>
  <p:sldIdLst>
    <p:sldId id="256" r:id="rId4"/>
    <p:sldId id="295" r:id="rId5"/>
    <p:sldId id="286" r:id="rId6"/>
    <p:sldId id="287" r:id="rId7"/>
    <p:sldId id="288" r:id="rId8"/>
    <p:sldId id="289" r:id="rId9"/>
    <p:sldId id="296" r:id="rId10"/>
    <p:sldId id="283" r:id="rId11"/>
    <p:sldId id="290" r:id="rId12"/>
    <p:sldId id="292" r:id="rId13"/>
    <p:sldId id="304" r:id="rId14"/>
    <p:sldId id="291" r:id="rId15"/>
    <p:sldId id="293" r:id="rId16"/>
    <p:sldId id="294" r:id="rId17"/>
    <p:sldId id="302" r:id="rId18"/>
    <p:sldId id="301" r:id="rId19"/>
    <p:sldId id="298" r:id="rId20"/>
    <p:sldId id="299" r:id="rId21"/>
    <p:sldId id="303" r:id="rId22"/>
    <p:sldId id="26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772432"/>
    <a:srgbClr val="004165"/>
    <a:srgbClr val="0B5879"/>
    <a:srgbClr val="7B98B2"/>
    <a:srgbClr val="497593"/>
    <a:srgbClr val="B3C3D3"/>
    <a:srgbClr val="FEEE9F"/>
    <a:srgbClr val="E5E5E5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06" autoAdjust="0"/>
    <p:restoredTop sz="94218"/>
  </p:normalViewPr>
  <p:slideViewPr>
    <p:cSldViewPr snapToGrid="0" snapToObjects="1">
      <p:cViewPr varScale="1">
        <p:scale>
          <a:sx n="68" d="100"/>
          <a:sy n="68" d="100"/>
        </p:scale>
        <p:origin x="624" y="60"/>
      </p:cViewPr>
      <p:guideLst>
        <p:guide orient="horz" pos="2160"/>
        <p:guide pos="3840"/>
      </p:guideLst>
    </p:cSldViewPr>
  </p:slideViewPr>
  <p:outlineViewPr>
    <p:cViewPr>
      <p:scale>
        <a:sx n="75" d="100"/>
        <a:sy n="75" d="100"/>
      </p:scale>
      <p:origin x="0" y="-671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ACEEB-96A6-BE4B-AD4A-D8B0035CB14C}" type="datetimeFigureOut">
              <a:rPr lang="en-US" smtClean="0"/>
              <a:t>3/11/2023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47FC4-CAF1-6741-875A-C83F3721E6B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7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39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65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65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65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93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65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65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65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651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65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65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651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651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482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89A3AF-4EDC-4043-804E-E87D504FBF6B}"/>
              </a:ext>
            </a:extLst>
          </p:cNvPr>
          <p:cNvCxnSpPr/>
          <p:nvPr userDrawn="1"/>
        </p:nvCxnSpPr>
        <p:spPr>
          <a:xfrm>
            <a:off x="1422400" y="2743200"/>
            <a:ext cx="9347200" cy="0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Toastmasters International">
            <a:extLst>
              <a:ext uri="{FF2B5EF4-FFF2-40B4-BE49-F238E27FC236}">
                <a16:creationId xmlns:a16="http://schemas.microsoft.com/office/drawing/2014/main" id="{81373B61-26E6-9E41-B3D7-2240926DC3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04715" y="1830810"/>
            <a:ext cx="2782570" cy="43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38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F0269-F024-D749-ADD6-30FCAA36B3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08B39C-174F-EF45-985E-CC5DE69A33EE}" type="slidenum">
              <a:rPr lang="en-US" smtClean="0"/>
              <a:t>‹Nº›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27BCF0-7BC9-FC4A-A00C-B7A2A9EF5227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48A56CE-E456-3B41-B78A-04881A67DE18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11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AE9D-042A-DD42-9A11-F79F2844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9004-5E21-B147-B0EB-1A69AD8C2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B276-9101-0D4D-A13B-A773BD15A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0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B36-0E37-3E4F-846E-FFE75404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B7B1-BD73-384F-B626-099E8AB1C1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AA05-1B10-1D4A-BBC2-304E5EEDAC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DD411A-1AC0-4C4B-B7F9-D6B8D5E7D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43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7934" y="1361863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77934" y="2185775"/>
            <a:ext cx="5641848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83452" y="1361863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83452" y="2185775"/>
            <a:ext cx="5641848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6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61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‹Nº›</a:t>
            </a:fld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430D756-47CB-0E43-B9CD-A7BE8386C3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0" y="2005584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29F451-CE5A-EB40-A282-04773C4C957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5800" y="2011680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15B99DB-285A-9F48-94ED-A7E37351D0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1981200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6DD56EEB-5E1A-FC41-9BDC-6104C8A266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002BAA5A-C66E-AB4A-ABA6-ECB4D62095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8D0E545A-1D40-EE41-8064-5928222E7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933943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1687E99-5CDB-0B44-A02C-579184AD0956}"/>
              </a:ext>
            </a:extLst>
          </p:cNvPr>
          <p:cNvSpPr/>
          <p:nvPr userDrawn="1"/>
        </p:nvSpPr>
        <p:spPr>
          <a:xfrm>
            <a:off x="-12192" y="6212926"/>
            <a:ext cx="12216384" cy="645074"/>
          </a:xfrm>
          <a:prstGeom prst="rec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A0C571-507B-A14B-B259-16E2AE779A2A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F759B73-2926-1243-8C54-9F81CC4FEE3B}"/>
              </a:ext>
            </a:extLst>
          </p:cNvPr>
          <p:cNvSpPr/>
          <p:nvPr userDrawn="1"/>
        </p:nvSpPr>
        <p:spPr>
          <a:xfrm>
            <a:off x="3815398" y="1066800"/>
            <a:ext cx="6509702" cy="42739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195FD5-F90D-6E48-BA95-14C70423FB2C}"/>
              </a:ext>
            </a:extLst>
          </p:cNvPr>
          <p:cNvSpPr/>
          <p:nvPr userDrawn="1"/>
        </p:nvSpPr>
        <p:spPr>
          <a:xfrm>
            <a:off x="1866900" y="1600200"/>
            <a:ext cx="3111498" cy="315934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855AF2D4-8C7C-2849-A0D6-D449E513C6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6041B4C2-28F5-0E43-84A3-1E98A479E8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0AD2906D-80B8-9F47-ACC6-2080574562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Slide Number Placeholder 14">
            <a:extLst>
              <a:ext uri="{FF2B5EF4-FFF2-40B4-BE49-F238E27FC236}">
                <a16:creationId xmlns:a16="http://schemas.microsoft.com/office/drawing/2014/main" id="{DC11E212-7825-724C-8277-76300A33F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9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4779427A-781D-EA42-927E-C82F77CBE2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2CCDFF2-698A-B84A-9762-F0746F91F6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2231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4DD02BB8-6D7A-2046-9515-B382124885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7" name="Picture Placeholder 14">
            <a:extLst>
              <a:ext uri="{FF2B5EF4-FFF2-40B4-BE49-F238E27FC236}">
                <a16:creationId xmlns:a16="http://schemas.microsoft.com/office/drawing/2014/main" id="{9E49D0A7-C905-EA43-9A2D-DB9AF470A3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08DC2C2-0C1A-0549-8DFD-B5846E86F5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84525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157D76DD-6800-C546-A701-88D8621EFD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40" name="Picture Placeholder 14">
            <a:extLst>
              <a:ext uri="{FF2B5EF4-FFF2-40B4-BE49-F238E27FC236}">
                <a16:creationId xmlns:a16="http://schemas.microsoft.com/office/drawing/2014/main" id="{206F4037-ACDA-D545-AE97-19BCD24A558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7ED6EB13-4202-404D-8380-863765DE4E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5416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BDA54CC0-1DB6-1C4B-A1E7-741749ED3F4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12" name="Slide Number Placeholder 14">
            <a:extLst>
              <a:ext uri="{FF2B5EF4-FFF2-40B4-BE49-F238E27FC236}">
                <a16:creationId xmlns:a16="http://schemas.microsoft.com/office/drawing/2014/main" id="{11A01E17-D85A-D046-9C02-D8AE0D756A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20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‹Nº›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0403F9B-2509-B349-8F7B-B7A269B84D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49420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1A32ABD0-551C-8047-9A8B-46EC083AD1D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75783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‹Nº›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6AC97-D6BB-CF45-B568-D12F1D2C1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29756" y="419100"/>
            <a:ext cx="5495544" cy="5448300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</p:txBody>
      </p:sp>
    </p:spTree>
    <p:extLst>
      <p:ext uri="{BB962C8B-B14F-4D97-AF65-F5344CB8AC3E}">
        <p14:creationId xmlns:p14="http://schemas.microsoft.com/office/powerpoint/2010/main" val="71642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8DCE7488-AC56-214B-8402-0373CFC92E4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3" name="Slide Number Placeholder 14">
            <a:extLst>
              <a:ext uri="{FF2B5EF4-FFF2-40B4-BE49-F238E27FC236}">
                <a16:creationId xmlns:a16="http://schemas.microsoft.com/office/drawing/2014/main" id="{852E0A00-B946-634D-9F60-5900F6809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01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D36E625B-E8A5-F64D-B280-FF6E4EB345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0FB4EF4-997C-8046-914F-6E0CB5DC5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092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0FBEA-C105-AC49-830C-94C748A67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8522" y="419100"/>
            <a:ext cx="5495544" cy="5448300"/>
          </a:xfrm>
        </p:spPr>
        <p:txBody>
          <a:bodyPr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</p:txBody>
      </p:sp>
      <p:sp>
        <p:nvSpPr>
          <p:cNvPr id="13" name="Slide Number Placeholder 14">
            <a:extLst>
              <a:ext uri="{FF2B5EF4-FFF2-40B4-BE49-F238E27FC236}">
                <a16:creationId xmlns:a16="http://schemas.microsoft.com/office/drawing/2014/main" id="{489E208B-BC0A-9749-9CAE-3D838D9DE7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801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3B808-8450-C749-BE34-83F343354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‹Nº›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2999"/>
            <a:ext cx="12192000" cy="50840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29875B-36BA-7147-91A7-92751BF38026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1FA9E0-A75C-1C46-AB6F-6A5E7D665B54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8530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12192000" cy="5715000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6B948D-23E4-3F42-B765-2AA919B9E9C5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140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w to use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How to use Colors on Charts/Tables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lnSpc>
                <a:spcPct val="110000"/>
              </a:lnSpc>
            </a:pPr>
            <a:r>
              <a:rPr lang="en-US" sz="2800" b="0" dirty="0"/>
              <a:t>When utilizing a chart, make sure there is enough color contrast between the text and the background color. Review the example on the next slide.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081AD1C-9BAD-504D-A94E-B572CF6BB330}"/>
              </a:ext>
            </a:extLst>
          </p:cNvPr>
          <p:cNvGrpSpPr/>
          <p:nvPr userDrawn="1"/>
        </p:nvGrpSpPr>
        <p:grpSpPr>
          <a:xfrm>
            <a:off x="6971959" y="785112"/>
            <a:ext cx="4340506" cy="868101"/>
            <a:chOff x="382104" y="3327719"/>
            <a:chExt cx="4340506" cy="86810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4C0F28-DFB4-FB48-B1BA-69CBD0ECB0DE}"/>
                </a:ext>
              </a:extLst>
            </p:cNvPr>
            <p:cNvSpPr/>
            <p:nvPr userDrawn="1"/>
          </p:nvSpPr>
          <p:spPr>
            <a:xfrm>
              <a:off x="382105" y="3327719"/>
              <a:ext cx="868101" cy="868101"/>
            </a:xfrm>
            <a:prstGeom prst="rect">
              <a:avLst/>
            </a:prstGeom>
            <a:solidFill>
              <a:srgbClr val="B3C3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CC55AFF-0CD7-6E47-9CE6-AD24C7E762D1}"/>
                </a:ext>
              </a:extLst>
            </p:cNvPr>
            <p:cNvSpPr/>
            <p:nvPr userDrawn="1"/>
          </p:nvSpPr>
          <p:spPr>
            <a:xfrm>
              <a:off x="1250206" y="3327719"/>
              <a:ext cx="868101" cy="868101"/>
            </a:xfrm>
            <a:prstGeom prst="rect">
              <a:avLst/>
            </a:prstGeom>
            <a:solidFill>
              <a:srgbClr val="7B98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AF0F4FD-D576-DB44-882A-074F220CF31B}"/>
                </a:ext>
              </a:extLst>
            </p:cNvPr>
            <p:cNvSpPr/>
            <p:nvPr userDrawn="1"/>
          </p:nvSpPr>
          <p:spPr>
            <a:xfrm>
              <a:off x="2118307" y="3327719"/>
              <a:ext cx="868101" cy="868101"/>
            </a:xfrm>
            <a:prstGeom prst="rect">
              <a:avLst/>
            </a:prstGeom>
            <a:solidFill>
              <a:srgbClr val="4975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F15AC36-03F4-7F46-B01D-5A11BD0A6A94}"/>
                </a:ext>
              </a:extLst>
            </p:cNvPr>
            <p:cNvSpPr/>
            <p:nvPr userDrawn="1"/>
          </p:nvSpPr>
          <p:spPr>
            <a:xfrm>
              <a:off x="2986408" y="3327719"/>
              <a:ext cx="868101" cy="868101"/>
            </a:xfrm>
            <a:prstGeom prst="rect">
              <a:avLst/>
            </a:prstGeom>
            <a:solidFill>
              <a:srgbClr val="0B5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6527A42-9DFA-1A41-9DD3-25755BEA8387}"/>
                </a:ext>
              </a:extLst>
            </p:cNvPr>
            <p:cNvSpPr/>
            <p:nvPr userDrawn="1"/>
          </p:nvSpPr>
          <p:spPr>
            <a:xfrm>
              <a:off x="3854509" y="3327719"/>
              <a:ext cx="868101" cy="86810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F82D3875-578C-9849-9094-D12B6FE410F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2104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C6DB5269-9F92-124F-9EFB-0B5E49CFC12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2502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22" name="Title 1">
              <a:extLst>
                <a:ext uri="{FF2B5EF4-FFF2-40B4-BE49-F238E27FC236}">
                  <a16:creationId xmlns:a16="http://schemas.microsoft.com/office/drawing/2014/main" id="{3DF9AC09-C32F-7848-A0E3-9D5E9CA9800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106732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" name="Title 1">
              <a:extLst>
                <a:ext uri="{FF2B5EF4-FFF2-40B4-BE49-F238E27FC236}">
                  <a16:creationId xmlns:a16="http://schemas.microsoft.com/office/drawing/2014/main" id="{FCFA7C4A-3612-C345-A189-543B61F29B6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97483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342C6220-558E-134C-ADB9-621C3F5FC88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54509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226A98E-0B3B-D649-B831-8ECA3D5D07AC}"/>
              </a:ext>
            </a:extLst>
          </p:cNvPr>
          <p:cNvGrpSpPr/>
          <p:nvPr userDrawn="1"/>
        </p:nvGrpSpPr>
        <p:grpSpPr>
          <a:xfrm>
            <a:off x="6971959" y="1900356"/>
            <a:ext cx="4340506" cy="868101"/>
            <a:chOff x="6794478" y="3327719"/>
            <a:chExt cx="4340506" cy="86810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566CF8A-D4B7-0640-8565-D3974191389E}"/>
                </a:ext>
              </a:extLst>
            </p:cNvPr>
            <p:cNvSpPr/>
            <p:nvPr userDrawn="1"/>
          </p:nvSpPr>
          <p:spPr>
            <a:xfrm>
              <a:off x="6794479" y="3327719"/>
              <a:ext cx="868101" cy="868101"/>
            </a:xfrm>
            <a:prstGeom prst="rect">
              <a:avLst/>
            </a:prstGeom>
            <a:solidFill>
              <a:srgbClr val="DB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70E2D77-3B55-5242-B380-4175817554C0}"/>
                </a:ext>
              </a:extLst>
            </p:cNvPr>
            <p:cNvSpPr/>
            <p:nvPr userDrawn="1"/>
          </p:nvSpPr>
          <p:spPr>
            <a:xfrm>
              <a:off x="7662580" y="3327719"/>
              <a:ext cx="868101" cy="868101"/>
            </a:xfrm>
            <a:prstGeom prst="rect">
              <a:avLst/>
            </a:prstGeom>
            <a:solidFill>
              <a:srgbClr val="C08D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BD00BB-9D42-6243-9736-8E9F8874AA73}"/>
                </a:ext>
              </a:extLst>
            </p:cNvPr>
            <p:cNvSpPr/>
            <p:nvPr userDrawn="1"/>
          </p:nvSpPr>
          <p:spPr>
            <a:xfrm>
              <a:off x="8530681" y="3327719"/>
              <a:ext cx="868101" cy="868101"/>
            </a:xfrm>
            <a:prstGeom prst="rect">
              <a:avLst/>
            </a:prstGeom>
            <a:solidFill>
              <a:srgbClr val="A662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AFEEF79-D422-7B44-8963-650D1FCB8CAE}"/>
                </a:ext>
              </a:extLst>
            </p:cNvPr>
            <p:cNvSpPr/>
            <p:nvPr userDrawn="1"/>
          </p:nvSpPr>
          <p:spPr>
            <a:xfrm>
              <a:off x="9398782" y="3327719"/>
              <a:ext cx="868101" cy="868101"/>
            </a:xfrm>
            <a:prstGeom prst="rect">
              <a:avLst/>
            </a:prstGeom>
            <a:solidFill>
              <a:srgbClr val="8D3B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57089A6-0701-4840-8598-9AAA5958F3F3}"/>
                </a:ext>
              </a:extLst>
            </p:cNvPr>
            <p:cNvSpPr/>
            <p:nvPr userDrawn="1"/>
          </p:nvSpPr>
          <p:spPr>
            <a:xfrm>
              <a:off x="10266883" y="3327719"/>
              <a:ext cx="868101" cy="868101"/>
            </a:xfrm>
            <a:prstGeom prst="rect">
              <a:avLst/>
            </a:prstGeom>
            <a:solidFill>
              <a:srgbClr val="7724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itle 1">
              <a:extLst>
                <a:ext uri="{FF2B5EF4-FFF2-40B4-BE49-F238E27FC236}">
                  <a16:creationId xmlns:a16="http://schemas.microsoft.com/office/drawing/2014/main" id="{AE711AD8-A200-934D-BA4B-F4C6307321A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794478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32" name="Title 1">
              <a:extLst>
                <a:ext uri="{FF2B5EF4-FFF2-40B4-BE49-F238E27FC236}">
                  <a16:creationId xmlns:a16="http://schemas.microsoft.com/office/drawing/2014/main" id="{DD72198E-3F55-524E-9B45-1E7C4E57149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662580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33" name="Title 1">
              <a:extLst>
                <a:ext uri="{FF2B5EF4-FFF2-40B4-BE49-F238E27FC236}">
                  <a16:creationId xmlns:a16="http://schemas.microsoft.com/office/drawing/2014/main" id="{D4572998-3193-9748-BC2F-A847C2A2FD4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5191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34" name="Title 1">
              <a:extLst>
                <a:ext uri="{FF2B5EF4-FFF2-40B4-BE49-F238E27FC236}">
                  <a16:creationId xmlns:a16="http://schemas.microsoft.com/office/drawing/2014/main" id="{DD2B0AB2-F8FE-344E-B643-8D6D9718EF9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387207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35" name="Title 1">
              <a:extLst>
                <a:ext uri="{FF2B5EF4-FFF2-40B4-BE49-F238E27FC236}">
                  <a16:creationId xmlns:a16="http://schemas.microsoft.com/office/drawing/2014/main" id="{23C15460-6F14-C946-A23F-08B4721FF79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026688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59D9239-BCD2-0A4E-8663-64AA8D579F28}"/>
              </a:ext>
            </a:extLst>
          </p:cNvPr>
          <p:cNvSpPr txBox="1"/>
          <p:nvPr userDrawn="1"/>
        </p:nvSpPr>
        <p:spPr>
          <a:xfrm>
            <a:off x="6971959" y="3097411"/>
            <a:ext cx="434050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Minimum font size - </a:t>
            </a:r>
            <a:r>
              <a:rPr lang="en-US" sz="1800" b="1" dirty="0"/>
              <a:t>18pt</a:t>
            </a:r>
            <a:r>
              <a:rPr lang="en-US" sz="1800" b="0" dirty="0"/>
              <a:t>.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Font weight - </a:t>
            </a:r>
            <a:r>
              <a:rPr lang="en-US" sz="1800" b="1" dirty="0"/>
              <a:t>Bold </a:t>
            </a:r>
            <a:r>
              <a:rPr lang="en-US" sz="1800" b="0" dirty="0"/>
              <a:t>(when used on background colors, for best accessibility).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Use the Dark Gray </a:t>
            </a:r>
            <a:r>
              <a:rPr lang="en-US" sz="1800" b="1" i="0" dirty="0">
                <a:latin typeface="Arial" panose="020B0604020202020204" pitchFamily="34" charset="0"/>
                <a:cs typeface="Arial" panose="020B0604020202020204" pitchFamily="34" charset="0"/>
              </a:rPr>
              <a:t>#333333 </a:t>
            </a:r>
            <a:r>
              <a:rPr lang="en-US" sz="1800" b="0" dirty="0"/>
              <a:t>Text color on Accent 1 and Accent 2. 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Use the White </a:t>
            </a:r>
            <a:r>
              <a:rPr lang="en-US" sz="1800" b="1" dirty="0"/>
              <a:t>#FFFFFF </a:t>
            </a:r>
            <a:r>
              <a:rPr lang="en-US" sz="1800" b="0" dirty="0"/>
              <a:t>Text color </a:t>
            </a:r>
            <a:br>
              <a:rPr lang="en-US" sz="1800" b="0" dirty="0"/>
            </a:br>
            <a:r>
              <a:rPr lang="en-US" sz="1800" b="0" dirty="0"/>
              <a:t>on Accent 3, Accent 4, and Accent 5.</a:t>
            </a:r>
          </a:p>
        </p:txBody>
      </p:sp>
      <p:sp>
        <p:nvSpPr>
          <p:cNvPr id="36" name="Slide Number Placeholder 14">
            <a:extLst>
              <a:ext uri="{FF2B5EF4-FFF2-40B4-BE49-F238E27FC236}">
                <a16:creationId xmlns:a16="http://schemas.microsoft.com/office/drawing/2014/main" id="{D2C14E01-4C90-EF4B-979D-86C4EB40D0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063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A007AC1-DD37-6E42-98C3-86C02FBCC8E2}"/>
              </a:ext>
            </a:extLst>
          </p:cNvPr>
          <p:cNvSpPr/>
          <p:nvPr userDrawn="1"/>
        </p:nvSpPr>
        <p:spPr>
          <a:xfrm rot="10800000">
            <a:off x="-6283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>
                <a:solidFill>
                  <a:srgbClr val="FEEE9F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89A3AF-4EDC-4043-804E-E87D504FBF6B}"/>
              </a:ext>
            </a:extLst>
          </p:cNvPr>
          <p:cNvCxnSpPr/>
          <p:nvPr userDrawn="1"/>
        </p:nvCxnSpPr>
        <p:spPr>
          <a:xfrm>
            <a:off x="1422400" y="2743200"/>
            <a:ext cx="9347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C0252C4-B718-4F4E-9975-7ABBF9C571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06113" y="1830811"/>
            <a:ext cx="2775881" cy="42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1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5619CAB-6643-C445-9D1E-B586B7DBC1C9}"/>
              </a:ext>
            </a:extLst>
          </p:cNvPr>
          <p:cNvSpPr/>
          <p:nvPr userDrawn="1"/>
        </p:nvSpPr>
        <p:spPr>
          <a:xfrm rot="10800000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420E5-B19B-524A-8BC9-508D147EF32B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9AF70D-6371-A340-A1FF-58A02DD84A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548366F-DD1B-E444-8E3B-E95A563D0E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EDBFCD6-6E1D-B541-A1AF-99FEDC0C7A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2555325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AE9D-042A-DD42-9A11-F79F2844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9004-5E21-B147-B0EB-1A69AD8C29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B276-9101-0D4D-A13B-A773BD15A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6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B36-0E37-3E4F-846E-FFE75404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B7B1-BD73-384F-B626-099E8AB1C1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AA05-1B10-1D4A-BBC2-304E5EEDAC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DD411A-1AC0-4C4B-B7F9-D6B8D5E7D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088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7934" y="1222717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77934" y="2046628"/>
            <a:ext cx="5641848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83452" y="1222717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83452" y="2046628"/>
            <a:ext cx="5641848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6704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1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‹Nº›</a:t>
            </a:fld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41311304-9C98-8B49-B434-134184A09B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0" y="2005584"/>
            <a:ext cx="32004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0320AC0-0FC1-8C47-8026-8DEF53359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5800" y="2011680"/>
            <a:ext cx="3200400" cy="3136392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ln>
                  <a:noFill/>
                </a:ln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B3F4821-83A2-084E-87B9-80099BFD857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1981200"/>
            <a:ext cx="32004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AD38DF34-14F9-5F41-8070-1BD3DEF20C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D5DF8844-5287-1E4A-BF7D-DE2C1E03B2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3E7AE11-2C77-954A-BEF0-800001182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8567625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4779427A-781D-EA42-927E-C82F77CBE2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2CCDFF2-698A-B84A-9762-F0746F91F6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2231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accent6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4DD02BB8-6D7A-2046-9515-B382124885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7" name="Picture Placeholder 14">
            <a:extLst>
              <a:ext uri="{FF2B5EF4-FFF2-40B4-BE49-F238E27FC236}">
                <a16:creationId xmlns:a16="http://schemas.microsoft.com/office/drawing/2014/main" id="{9E49D0A7-C905-EA43-9A2D-DB9AF470A3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08DC2C2-0C1A-0549-8DFD-B5846E86F5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84525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accent6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rgbClr val="F5F5F5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157D76DD-6800-C546-A701-88D8621EFD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40" name="Picture Placeholder 14">
            <a:extLst>
              <a:ext uri="{FF2B5EF4-FFF2-40B4-BE49-F238E27FC236}">
                <a16:creationId xmlns:a16="http://schemas.microsoft.com/office/drawing/2014/main" id="{206F4037-ACDA-D545-AE97-19BCD24A558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7ED6EB13-4202-404D-8380-863765DE4E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5416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accent6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BDA54CC0-1DB6-1C4B-A1E7-741749ED3F4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12" name="Slide Number Placeholder 14">
            <a:extLst>
              <a:ext uri="{FF2B5EF4-FFF2-40B4-BE49-F238E27FC236}">
                <a16:creationId xmlns:a16="http://schemas.microsoft.com/office/drawing/2014/main" id="{6A30D6AC-E7B5-0C42-8FD4-4E98826C8C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5419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A017C5F-3EE2-C848-A0FF-9B4B43B3F6D2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F759B73-2926-1243-8C54-9F81CC4FEE3B}"/>
              </a:ext>
            </a:extLst>
          </p:cNvPr>
          <p:cNvSpPr/>
          <p:nvPr userDrawn="1"/>
        </p:nvSpPr>
        <p:spPr>
          <a:xfrm>
            <a:off x="3815398" y="1066800"/>
            <a:ext cx="6509702" cy="427399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195FD5-F90D-6E48-BA95-14C70423FB2C}"/>
              </a:ext>
            </a:extLst>
          </p:cNvPr>
          <p:cNvSpPr/>
          <p:nvPr userDrawn="1"/>
        </p:nvSpPr>
        <p:spPr>
          <a:xfrm>
            <a:off x="1866900" y="1600200"/>
            <a:ext cx="3111498" cy="31593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855AF2D4-8C7C-2849-A0D6-D449E513C6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6041B4C2-28F5-0E43-84A3-1E98A479E8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0AD2906D-80B8-9F47-ACC6-2080574562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958830-11F8-214C-8249-594F82B018E7}"/>
              </a:ext>
            </a:extLst>
          </p:cNvPr>
          <p:cNvSpPr/>
          <p:nvPr userDrawn="1"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lide Number Placeholder 14">
            <a:extLst>
              <a:ext uri="{FF2B5EF4-FFF2-40B4-BE49-F238E27FC236}">
                <a16:creationId xmlns:a16="http://schemas.microsoft.com/office/drawing/2014/main" id="{DD7E7516-B2D4-0A47-850C-7EAA5B5E5E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4FE3127-0010-5D49-9D39-446C6CC1D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7649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647D00C-4F35-FA44-AE6D-560B94E5574F}"/>
              </a:ext>
            </a:extLst>
          </p:cNvPr>
          <p:cNvSpPr/>
          <p:nvPr userDrawn="1"/>
        </p:nvSpPr>
        <p:spPr>
          <a:xfrm rot="10800000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2A27FD-DCD3-3544-B54F-6CE33927D8BA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E94052-9097-0040-96BB-ABD151D68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A72D2038-C774-8A44-AC4D-D48CC95AF0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237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73AA123F-7D5D-5743-842F-4FD61F2A7E5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9362277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rgbClr val="FEEE9F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‹Nº›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6AC97-D6BB-CF45-B568-D12F1D2C1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29756" y="419100"/>
            <a:ext cx="5495544" cy="5448300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014949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7CE9458-0EE3-A344-A0D4-7BB7BD029951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25C8691-7E6F-6449-8F4B-64C12952E9C9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6293283-D734-4F44-B3FC-723952F7D4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E5ACE5E-8C71-F84C-84A2-7ADD0A4CE8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1" name="Slide Number Placeholder 14">
            <a:extLst>
              <a:ext uri="{FF2B5EF4-FFF2-40B4-BE49-F238E27FC236}">
                <a16:creationId xmlns:a16="http://schemas.microsoft.com/office/drawing/2014/main" id="{E7FF26C3-0AD4-B845-8559-0DB441415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4314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B5B3A71-252E-BB41-AABA-BE0AC50B74E3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0FBEA-C105-AC49-830C-94C748A67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8522" y="419100"/>
            <a:ext cx="5495544" cy="5448300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A11376-EE0E-454A-8528-A1A8B2FD9D25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60AE098-CC4F-1345-9B63-F539B3AC2A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7D770BF-1C25-444D-A9EC-565FA0F00C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375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2999"/>
            <a:ext cx="12192000" cy="50840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F793A9-ACD0-8144-BA76-AC9911BA49FB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3B808-8450-C749-BE34-83F343354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‹Nº›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1FA9E0-A75C-1C46-AB6F-6A5E7D665B54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1445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2C4270-C58C-C940-B0EF-3FBEAD7572B5}"/>
              </a:ext>
            </a:extLst>
          </p:cNvPr>
          <p:cNvSpPr/>
          <p:nvPr userDrawn="1"/>
        </p:nvSpPr>
        <p:spPr>
          <a:xfrm rot="10800000">
            <a:off x="0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AD48D7-EAA2-964B-A120-85C67653E646}"/>
              </a:ext>
            </a:extLst>
          </p:cNvPr>
          <p:cNvCxnSpPr/>
          <p:nvPr userDrawn="1"/>
        </p:nvCxnSpPr>
        <p:spPr>
          <a:xfrm>
            <a:off x="406402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12192000" cy="5714999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632447-B762-F14C-9D91-BE4817800ADD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4525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53424F4-4D46-8844-8BFC-2705771EBE8F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89A3AF-4EDC-4043-804E-E87D504FBF6B}"/>
              </a:ext>
            </a:extLst>
          </p:cNvPr>
          <p:cNvCxnSpPr/>
          <p:nvPr userDrawn="1"/>
        </p:nvCxnSpPr>
        <p:spPr>
          <a:xfrm>
            <a:off x="1422400" y="2743200"/>
            <a:ext cx="9347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C0252C4-B718-4F4E-9975-7ABBF9C571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06113" y="1830811"/>
            <a:ext cx="2775881" cy="42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164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86E8A4-D3AF-3F49-92B4-CD48A44E0F2A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420E5-B19B-524A-8BC9-508D147EF32B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9AF70D-6371-A340-A1FF-58A02DD84A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548366F-DD1B-E444-8E3B-E95A563D0E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EDBFCD6-6E1D-B541-A1AF-99FEDC0C7A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23804657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AE9D-042A-DD42-9A11-F79F2844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9004-5E21-B147-B0EB-1A69AD8C29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B276-9101-0D4D-A13B-A773BD15A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6463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B36-0E37-3E4F-846E-FFE75404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B7B1-BD73-384F-B626-099E8AB1C1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AA05-1B10-1D4A-BBC2-304E5EEDAC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DD411A-1AC0-4C4B-B7F9-D6B8D5E7D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6821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7934" y="1222717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77934" y="2046628"/>
            <a:ext cx="5641848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83452" y="1222717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83452" y="2046628"/>
            <a:ext cx="5641848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9312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0413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>
              <a:solidFill>
                <a:srgbClr val="333333"/>
              </a:solidFill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41311304-9C98-8B49-B434-134184A09B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0" y="2005584"/>
            <a:ext cx="32004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0320AC0-0FC1-8C47-8026-8DEF53359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5800" y="2011680"/>
            <a:ext cx="3200400" cy="3136392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ln>
                  <a:noFill/>
                </a:ln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B3F4821-83A2-084E-87B9-80099BFD857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1981200"/>
            <a:ext cx="32004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AD38DF34-14F9-5F41-8070-1BD3DEF20C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D5DF8844-5287-1E4A-BF7D-DE2C1E03B2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3E7AE11-2C77-954A-BEF0-800001182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5891980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4779427A-781D-EA42-927E-C82F77CBE2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2CCDFF2-698A-B84A-9762-F0746F91F6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2231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tx1">
              <a:alpha val="10000"/>
            </a:schemeClr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4DD02BB8-6D7A-2046-9515-B382124885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7" name="Picture Placeholder 14">
            <a:extLst>
              <a:ext uri="{FF2B5EF4-FFF2-40B4-BE49-F238E27FC236}">
                <a16:creationId xmlns:a16="http://schemas.microsoft.com/office/drawing/2014/main" id="{9E49D0A7-C905-EA43-9A2D-DB9AF470A3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08DC2C2-0C1A-0549-8DFD-B5846E86F5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84525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tx1">
              <a:alpha val="10000"/>
            </a:schemeClr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rgbClr val="F5F5F5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157D76DD-6800-C546-A701-88D8621EFD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40" name="Picture Placeholder 14">
            <a:extLst>
              <a:ext uri="{FF2B5EF4-FFF2-40B4-BE49-F238E27FC236}">
                <a16:creationId xmlns:a16="http://schemas.microsoft.com/office/drawing/2014/main" id="{206F4037-ACDA-D545-AE97-19BCD24A558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7ED6EB13-4202-404D-8380-863765DE4E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5416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tx1">
              <a:alpha val="10000"/>
            </a:schemeClr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BDA54CC0-1DB6-1C4B-A1E7-741749ED3F4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B08850D-4BB6-9B4A-BD38-F67B372135E5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54769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9EF5668-8784-CD4A-AF0C-FFDE6F7B74F6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F759B73-2926-1243-8C54-9F81CC4FEE3B}"/>
              </a:ext>
            </a:extLst>
          </p:cNvPr>
          <p:cNvSpPr/>
          <p:nvPr userDrawn="1"/>
        </p:nvSpPr>
        <p:spPr>
          <a:xfrm>
            <a:off x="3815398" y="1066800"/>
            <a:ext cx="6509702" cy="4273994"/>
          </a:xfrm>
          <a:prstGeom prst="roundRect">
            <a:avLst>
              <a:gd name="adj" fmla="val 0"/>
            </a:avLst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6041B4C2-28F5-0E43-84A3-1E98A479E8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0AD2906D-80B8-9F47-ACC6-2080574562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Picture Placeholder 14">
            <a:extLst>
              <a:ext uri="{FF2B5EF4-FFF2-40B4-BE49-F238E27FC236}">
                <a16:creationId xmlns:a16="http://schemas.microsoft.com/office/drawing/2014/main" id="{C27FCFA8-EAEC-DB4C-BDE1-6A677569A6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934E530-1F84-824F-A028-D69E97EA42DE}"/>
              </a:ext>
            </a:extLst>
          </p:cNvPr>
          <p:cNvSpPr/>
          <p:nvPr userDrawn="1"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5851D19-3558-8547-9B05-D02951E476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0" name="Slide Number Placeholder 14">
            <a:extLst>
              <a:ext uri="{FF2B5EF4-FFF2-40B4-BE49-F238E27FC236}">
                <a16:creationId xmlns:a16="http://schemas.microsoft.com/office/drawing/2014/main" id="{7F8834BB-4D10-FF47-A156-295BAAD926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0522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52A27FD-DCD3-3544-B54F-6CE33927D8BA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E94052-9097-0040-96BB-ABD151D68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398F2845-19C3-F84C-B7B0-4BF7D6320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928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>
              <a:solidFill>
                <a:srgbClr val="333333"/>
              </a:solidFill>
            </a:endParaRP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73AA123F-7D5D-5743-842F-4FD61F2A7E5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19394178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>
              <a:solidFill>
                <a:srgbClr val="333333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6AC97-D6BB-CF45-B568-D12F1D2C1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29756" y="419100"/>
            <a:ext cx="5495544" cy="5448300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524570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1FDE797-A237-A544-9EF3-41EEC6774AF5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25C8691-7E6F-6449-8F4B-64C12952E9C9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6293283-D734-4F44-B3FC-723952F7D4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E5ACE5E-8C71-F84C-84A2-7ADD0A4CE8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2" name="Slide Number Placeholder 14">
            <a:extLst>
              <a:ext uri="{FF2B5EF4-FFF2-40B4-BE49-F238E27FC236}">
                <a16:creationId xmlns:a16="http://schemas.microsoft.com/office/drawing/2014/main" id="{4D89117C-793E-C74A-A3AD-0EA7A03CF6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4152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A3591F-A97B-7B4D-9589-E936596618B7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0FBEA-C105-AC49-830C-94C748A67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8522" y="419100"/>
            <a:ext cx="5495544" cy="5448300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A11376-EE0E-454A-8528-A1A8B2FD9D25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7D770BF-1C25-444D-A9EC-565FA0F00C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1" name="Slide Number Placeholder 14">
            <a:extLst>
              <a:ext uri="{FF2B5EF4-FFF2-40B4-BE49-F238E27FC236}">
                <a16:creationId xmlns:a16="http://schemas.microsoft.com/office/drawing/2014/main" id="{117D0EBC-62DA-2C45-B1C5-72E96B55C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6954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2999"/>
            <a:ext cx="12192000" cy="50840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F793A9-ACD0-8144-BA76-AC9911BA49FB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3B808-8450-C749-BE34-83F343354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>
                <a:solidFill>
                  <a:srgbClr val="333333"/>
                </a:solidFill>
              </a:rPr>
              <a:pPr/>
              <a:t>‹Nº›</a:t>
            </a:fld>
            <a:endParaRPr lang="en-US">
              <a:solidFill>
                <a:srgbClr val="333333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1FA9E0-A75C-1C46-AB6F-6A5E7D665B54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936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FB6EBAA-75A6-C94A-8351-1846077E50F8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AD48D7-EAA2-964B-A120-85C67653E646}"/>
              </a:ext>
            </a:extLst>
          </p:cNvPr>
          <p:cNvCxnSpPr/>
          <p:nvPr userDrawn="1"/>
        </p:nvCxnSpPr>
        <p:spPr>
          <a:xfrm>
            <a:off x="406402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12192000" cy="5714999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632447-B762-F14C-9D91-BE4817800ADD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579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65278B8-008E-F549-82E1-0C807CDEB612}"/>
              </a:ext>
            </a:extLst>
          </p:cNvPr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Toastmasters International">
            <a:extLst>
              <a:ext uri="{FF2B5EF4-FFF2-40B4-BE49-F238E27FC236}">
                <a16:creationId xmlns:a16="http://schemas.microsoft.com/office/drawing/2014/main" id="{C1B32BEE-8B31-7C45-8A6B-9A022FF6895A}"/>
              </a:ext>
            </a:extLst>
          </p:cNvPr>
          <p:cNvPicPr>
            <a:picLocks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39BE9D-B1D3-564A-82E1-F35C8A6D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F782093C-5F6F-DB4E-8069-C0C7B990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3472CA6-F87F-A14B-8F68-9F82D1D8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9D0EE2-196A-704E-B498-12C51A4ABFD0}"/>
              </a:ext>
            </a:extLst>
          </p:cNvPr>
          <p:cNvCxnSpPr/>
          <p:nvPr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89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52" r:id="rId4"/>
    <p:sldLayoutId id="2147483653" r:id="rId5"/>
    <p:sldLayoutId id="2147483654" r:id="rId6"/>
    <p:sldLayoutId id="2147483687" r:id="rId7"/>
    <p:sldLayoutId id="2147483689" r:id="rId8"/>
    <p:sldLayoutId id="2147483690" r:id="rId9"/>
    <p:sldLayoutId id="2147483661" r:id="rId10"/>
    <p:sldLayoutId id="2147483663" r:id="rId11"/>
    <p:sldLayoutId id="2147483666" r:id="rId12"/>
    <p:sldLayoutId id="2147483660" r:id="rId13"/>
    <p:sldLayoutId id="2147483664" r:id="rId14"/>
    <p:sldLayoutId id="2147483667" r:id="rId15"/>
    <p:sldLayoutId id="2147483658" r:id="rId16"/>
    <p:sldLayoutId id="2147483659" r:id="rId17"/>
    <p:sldLayoutId id="2147483670" r:id="rId18"/>
  </p:sldLayoutIdLs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600" b="1" kern="1200">
          <a:solidFill>
            <a:srgbClr val="33333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40" userDrawn="1">
          <p15:clr>
            <a:srgbClr val="F26B43"/>
          </p15:clr>
        </p15:guide>
        <p15:guide id="3" pos="7440" userDrawn="1">
          <p15:clr>
            <a:srgbClr val="F26B43"/>
          </p15:clr>
        </p15:guide>
        <p15:guide id="4" orient="horz" pos="264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1008" userDrawn="1">
          <p15:clr>
            <a:srgbClr val="F26B43"/>
          </p15:clr>
        </p15:guide>
        <p15:guide id="7" pos="168" userDrawn="1">
          <p15:clr>
            <a:srgbClr val="F26B43"/>
          </p15:clr>
        </p15:guide>
        <p15:guide id="8" pos="7512" userDrawn="1">
          <p15:clr>
            <a:srgbClr val="F26B43"/>
          </p15:clr>
        </p15:guide>
        <p15:guide id="9" orient="horz" pos="3768" userDrawn="1">
          <p15:clr>
            <a:srgbClr val="F26B43"/>
          </p15:clr>
        </p15:guide>
        <p15:guide id="10" orient="horz" pos="3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B0797D9-27CF-7B4D-9790-D869C58F3F42}"/>
              </a:ext>
            </a:extLst>
          </p:cNvPr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5278B8-008E-F549-82E1-0C807CDEB612}"/>
              </a:ext>
            </a:extLst>
          </p:cNvPr>
          <p:cNvSpPr/>
          <p:nvPr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39BE9D-B1D3-564A-82E1-F35C8A6D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F782093C-5F6F-DB4E-8069-C0C7B990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3472CA6-F87F-A14B-8F68-9F82D1D8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9D0EE2-196A-704E-B498-12C51A4ABFD0}"/>
              </a:ext>
            </a:extLst>
          </p:cNvPr>
          <p:cNvCxnSpPr/>
          <p:nvPr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4D54578-5BB9-2145-AEC0-3E09AB82C02E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961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88" r:id="rId7"/>
    <p:sldLayoutId id="2147483692" r:id="rId8"/>
    <p:sldLayoutId id="2147483691" r:id="rId9"/>
    <p:sldLayoutId id="2147483678" r:id="rId10"/>
    <p:sldLayoutId id="2147483679" r:id="rId11"/>
    <p:sldLayoutId id="2147483681" r:id="rId12"/>
    <p:sldLayoutId id="2147483682" r:id="rId13"/>
    <p:sldLayoutId id="2147483684" r:id="rId14"/>
    <p:sldLayoutId id="2147483685" r:id="rId15"/>
    <p:sldLayoutId id="2147483686" r:id="rId16"/>
  </p:sldLayoutIdLs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600" b="1" kern="1200">
          <a:solidFill>
            <a:srgbClr val="FEEE9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7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B0797D9-27CF-7B4D-9790-D869C58F3F42}"/>
              </a:ext>
            </a:extLst>
          </p:cNvPr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5278B8-008E-F549-82E1-0C807CDEB612}"/>
              </a:ext>
            </a:extLst>
          </p:cNvPr>
          <p:cNvSpPr/>
          <p:nvPr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39BE9D-B1D3-564A-82E1-F35C8A6D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F782093C-5F6F-DB4E-8069-C0C7B990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3472CA6-F87F-A14B-8F68-9F82D1D8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5CCACC-6213-F14B-B40D-407BFF938B14}" type="slidenum">
              <a:rPr lang="en-US" smtClean="0">
                <a:solidFill>
                  <a:srgbClr val="333333"/>
                </a:solidFill>
                <a:latin typeface="Arial" panose="020B060402020202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solidFill>
                <a:srgbClr val="333333"/>
              </a:solidFill>
              <a:latin typeface="Arial" panose="020B0604020202020204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9D0EE2-196A-704E-B498-12C51A4ABFD0}"/>
              </a:ext>
            </a:extLst>
          </p:cNvPr>
          <p:cNvCxnSpPr/>
          <p:nvPr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4D54578-5BB9-2145-AEC0-3E09AB82C02E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7465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</p:sldLayoutIdLs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28FAD45-C31A-F339-B6D6-FF4172DD1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" y="34506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264B49-3275-304E-93C5-D45AEE032E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71911"/>
            <a:ext cx="9144000" cy="731520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rgbClr val="C00000"/>
                </a:solidFill>
              </a:rPr>
              <a:t>EVALUACIÓN GENERAL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125833" y="4620574"/>
            <a:ext cx="84296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https://www.toastmasters.org/membership/club-meeting-roles/general-evaluator</a:t>
            </a:r>
          </a:p>
        </p:txBody>
      </p:sp>
    </p:spTree>
    <p:extLst>
      <p:ext uri="{BB962C8B-B14F-4D97-AF65-F5344CB8AC3E}">
        <p14:creationId xmlns:p14="http://schemas.microsoft.com/office/powerpoint/2010/main" val="2743629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A375907-696E-4303-002D-FA43BDB9C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557213" y="791527"/>
            <a:ext cx="1084421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4000" dirty="0">
                <a:solidFill>
                  <a:srgbClr val="004165"/>
                </a:solidFill>
              </a:rPr>
              <a:t>Actuar como Evaluador General ayuda a desarrollar sus habilidades para:</a:t>
            </a:r>
          </a:p>
          <a:p>
            <a:pPr algn="ctr"/>
            <a:endParaRPr lang="es-MX" sz="3200" dirty="0">
              <a:solidFill>
                <a:srgbClr val="004165"/>
              </a:solidFill>
            </a:endParaRPr>
          </a:p>
          <a:p>
            <a:pPr algn="ctr"/>
            <a:r>
              <a:rPr lang="es-MX" sz="3200" dirty="0">
                <a:solidFill>
                  <a:srgbClr val="004165"/>
                </a:solidFill>
              </a:rPr>
              <a:t> </a:t>
            </a:r>
            <a:r>
              <a:rPr lang="es-MX" sz="4800" b="1" dirty="0">
                <a:solidFill>
                  <a:srgbClr val="C00000"/>
                </a:solidFill>
              </a:rPr>
              <a:t>Hablar, Escuchar, Evaluar y Liderar. </a:t>
            </a:r>
          </a:p>
          <a:p>
            <a:pPr algn="ctr"/>
            <a:endParaRPr lang="es-MX" sz="4800" dirty="0">
              <a:solidFill>
                <a:srgbClr val="004165"/>
              </a:solidFill>
            </a:endParaRPr>
          </a:p>
          <a:p>
            <a:pPr algn="ctr"/>
            <a:endParaRPr lang="es-MX" sz="3200" dirty="0">
              <a:solidFill>
                <a:srgbClr val="004165"/>
              </a:solidFill>
            </a:endParaRPr>
          </a:p>
          <a:p>
            <a:pPr algn="ctr"/>
            <a:endParaRPr lang="es-MX" sz="3200" dirty="0">
              <a:solidFill>
                <a:srgbClr val="004165"/>
              </a:solidFill>
            </a:endParaRPr>
          </a:p>
          <a:p>
            <a:pPr algn="ctr"/>
            <a:r>
              <a:rPr lang="es-MX" sz="2800" dirty="0">
                <a:solidFill>
                  <a:srgbClr val="004165"/>
                </a:solidFill>
              </a:rPr>
              <a:t>El rol también ayuda a otros miembros y al club mismo a crecer. </a:t>
            </a:r>
          </a:p>
        </p:txBody>
      </p:sp>
    </p:spTree>
    <p:extLst>
      <p:ext uri="{BB962C8B-B14F-4D97-AF65-F5344CB8AC3E}">
        <p14:creationId xmlns:p14="http://schemas.microsoft.com/office/powerpoint/2010/main" val="367857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0"/>
          <a:stretch/>
        </p:blipFill>
        <p:spPr bwMode="auto">
          <a:xfrm>
            <a:off x="1" y="7936"/>
            <a:ext cx="12191999" cy="685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783015" y="512030"/>
            <a:ext cx="7142285" cy="125381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s-MX" sz="4400" dirty="0">
                <a:solidFill>
                  <a:srgbClr val="C00000"/>
                </a:solidFill>
              </a:rPr>
              <a:t>ASUMIR ESTE ROL, MEJORA:</a:t>
            </a:r>
          </a:p>
        </p:txBody>
      </p:sp>
      <p:sp>
        <p:nvSpPr>
          <p:cNvPr id="3" name="2 Rectángulo"/>
          <p:cNvSpPr/>
          <p:nvPr/>
        </p:nvSpPr>
        <p:spPr>
          <a:xfrm>
            <a:off x="5157060" y="2780888"/>
            <a:ext cx="6394194" cy="3694409"/>
          </a:xfrm>
          <a:prstGeom prst="rect">
            <a:avLst/>
          </a:prstGeom>
          <a:solidFill>
            <a:srgbClr val="FFFFFF">
              <a:alpha val="78039"/>
            </a:srgb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MX" sz="3200" dirty="0">
                <a:solidFill>
                  <a:srgbClr val="C00000"/>
                </a:solidFill>
              </a:rPr>
              <a:t>El pensamiento crítico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MX" sz="3200" dirty="0">
                <a:solidFill>
                  <a:srgbClr val="C00000"/>
                </a:solidFill>
              </a:rPr>
              <a:t>La organización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MX" sz="3200" dirty="0">
                <a:solidFill>
                  <a:srgbClr val="C00000"/>
                </a:solidFill>
              </a:rPr>
              <a:t>La gestión del tiempo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MX" sz="3200" dirty="0">
                <a:solidFill>
                  <a:srgbClr val="C00000"/>
                </a:solidFill>
              </a:rPr>
              <a:t>Las habilidades motivacionales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MX" sz="3200" dirty="0">
                <a:solidFill>
                  <a:srgbClr val="C00000"/>
                </a:solidFill>
              </a:rPr>
              <a:t>El trabajo en equipo .</a:t>
            </a:r>
          </a:p>
        </p:txBody>
      </p:sp>
      <p:sp>
        <p:nvSpPr>
          <p:cNvPr id="4" name="AutoShape 2" descr="Plantilla de descripción del puesto de supervisor de limpieza y  mantenimiento | Workab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4743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FC2F49-C3F5-5884-FDB7-60814EBBF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4400" dirty="0">
                <a:solidFill>
                  <a:srgbClr val="C00000"/>
                </a:solidFill>
              </a:rPr>
              <a:t>FUNCIONES DEL EVALUADOR GENERAL</a:t>
            </a:r>
          </a:p>
        </p:txBody>
      </p:sp>
      <p:sp>
        <p:nvSpPr>
          <p:cNvPr id="4" name="3 Rectángulo"/>
          <p:cNvSpPr/>
          <p:nvPr/>
        </p:nvSpPr>
        <p:spPr>
          <a:xfrm>
            <a:off x="568037" y="1360622"/>
            <a:ext cx="1106631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s-MX" sz="2800" dirty="0">
                <a:solidFill>
                  <a:srgbClr val="004165"/>
                </a:solidFill>
              </a:rPr>
              <a:t>Evaluar todo lo que ocurre antes y durante la reunión del club. </a:t>
            </a:r>
          </a:p>
          <a:p>
            <a:pPr marL="514350" indent="-514350" algn="just">
              <a:buFont typeface="+mj-lt"/>
              <a:buAutoNum type="arabicPeriod"/>
            </a:pPr>
            <a:endParaRPr lang="es-MX" sz="2800" dirty="0">
              <a:solidFill>
                <a:srgbClr val="004165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s-MX" sz="2800" dirty="0">
                <a:solidFill>
                  <a:srgbClr val="004165"/>
                </a:solidFill>
              </a:rPr>
              <a:t>Coordinar al equipo de evaluadores.</a:t>
            </a:r>
          </a:p>
          <a:p>
            <a:pPr marL="514350" indent="-514350" algn="just">
              <a:buFont typeface="+mj-lt"/>
              <a:buAutoNum type="arabicPeriod"/>
            </a:pPr>
            <a:endParaRPr lang="es-MX" sz="2800" dirty="0">
              <a:solidFill>
                <a:srgbClr val="004165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s-MX" sz="2800" dirty="0">
                <a:solidFill>
                  <a:srgbClr val="004165"/>
                </a:solidFill>
              </a:rPr>
              <a:t>Verificar que los otros evaluadores conozcan sus tareas y responsabilidades.</a:t>
            </a:r>
          </a:p>
          <a:p>
            <a:pPr marL="514350" indent="-514350" algn="just">
              <a:buFont typeface="+mj-lt"/>
              <a:buAutoNum type="arabicPeriod"/>
            </a:pPr>
            <a:endParaRPr lang="es-MX" sz="2800" dirty="0">
              <a:solidFill>
                <a:srgbClr val="004165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s-MX" sz="2800" dirty="0">
                <a:solidFill>
                  <a:srgbClr val="004165"/>
                </a:solidFill>
              </a:rPr>
              <a:t>Explicar el propósito y los beneficios de las evaluaciones al grupo.</a:t>
            </a:r>
          </a:p>
          <a:p>
            <a:pPr algn="just"/>
            <a:endParaRPr lang="es-MX" sz="2800" dirty="0">
              <a:solidFill>
                <a:srgbClr val="0041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63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6" b="253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859826" y="972418"/>
            <a:ext cx="3656756" cy="4524315"/>
          </a:xfrm>
          <a:custGeom>
            <a:avLst/>
            <a:gdLst>
              <a:gd name="connsiteX0" fmla="*/ 0 w 3823010"/>
              <a:gd name="connsiteY0" fmla="*/ 0 h 5078313"/>
              <a:gd name="connsiteX1" fmla="*/ 3823010 w 3823010"/>
              <a:gd name="connsiteY1" fmla="*/ 0 h 5078313"/>
              <a:gd name="connsiteX2" fmla="*/ 3823010 w 3823010"/>
              <a:gd name="connsiteY2" fmla="*/ 5078313 h 5078313"/>
              <a:gd name="connsiteX3" fmla="*/ 0 w 3823010"/>
              <a:gd name="connsiteY3" fmla="*/ 5078313 h 5078313"/>
              <a:gd name="connsiteX4" fmla="*/ 0 w 3823010"/>
              <a:gd name="connsiteY4" fmla="*/ 0 h 5078313"/>
              <a:gd name="connsiteX0" fmla="*/ 0 w 3823010"/>
              <a:gd name="connsiteY0" fmla="*/ 13854 h 5092167"/>
              <a:gd name="connsiteX1" fmla="*/ 3795301 w 3823010"/>
              <a:gd name="connsiteY1" fmla="*/ 0 h 5092167"/>
              <a:gd name="connsiteX2" fmla="*/ 3823010 w 3823010"/>
              <a:gd name="connsiteY2" fmla="*/ 5092167 h 5092167"/>
              <a:gd name="connsiteX3" fmla="*/ 0 w 3823010"/>
              <a:gd name="connsiteY3" fmla="*/ 5092167 h 5092167"/>
              <a:gd name="connsiteX4" fmla="*/ 0 w 3823010"/>
              <a:gd name="connsiteY4" fmla="*/ 13854 h 509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3010" h="5092167">
                <a:moveTo>
                  <a:pt x="0" y="13854"/>
                </a:moveTo>
                <a:lnTo>
                  <a:pt x="3795301" y="0"/>
                </a:lnTo>
                <a:lnTo>
                  <a:pt x="3823010" y="5092167"/>
                </a:lnTo>
                <a:lnTo>
                  <a:pt x="0" y="5092167"/>
                </a:lnTo>
                <a:lnTo>
                  <a:pt x="0" y="13854"/>
                </a:lnTo>
                <a:close/>
              </a:path>
            </a:pathLst>
          </a:custGeom>
          <a:solidFill>
            <a:srgbClr val="FFFFFF">
              <a:alpha val="78824"/>
            </a:srgbClr>
          </a:solidFill>
        </p:spPr>
        <p:txBody>
          <a:bodyPr wrap="square">
            <a:spAutoFit/>
          </a:bodyPr>
          <a:lstStyle/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s-MX" sz="3600" dirty="0">
                <a:solidFill>
                  <a:srgbClr val="C00000"/>
                </a:solidFill>
              </a:rPr>
              <a:t>Puntualidad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s-MX" sz="3600" dirty="0">
                <a:solidFill>
                  <a:srgbClr val="C00000"/>
                </a:solidFill>
              </a:rPr>
              <a:t>Entusiasmo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s-MX" sz="3600" dirty="0">
                <a:solidFill>
                  <a:srgbClr val="C00000"/>
                </a:solidFill>
              </a:rPr>
              <a:t>Preparación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s-MX" sz="3600" dirty="0">
                <a:solidFill>
                  <a:srgbClr val="C00000"/>
                </a:solidFill>
              </a:rPr>
              <a:t>Organización</a:t>
            </a:r>
          </a:p>
          <a:p>
            <a:pPr marL="742950" indent="-742950">
              <a:buFont typeface="+mj-lt"/>
              <a:buAutoNum type="arabicPeriod"/>
            </a:pPr>
            <a:r>
              <a:rPr lang="es-MX" sz="3600" dirty="0">
                <a:solidFill>
                  <a:srgbClr val="C00000"/>
                </a:solidFill>
              </a:rPr>
              <a:t>Desempeño de funciones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41964" y="58348"/>
            <a:ext cx="6691745" cy="649224"/>
          </a:xfrm>
          <a:solidFill>
            <a:srgbClr val="772432"/>
          </a:solidFill>
        </p:spPr>
        <p:txBody>
          <a:bodyPr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ASPECTOS A EVALUAR</a:t>
            </a:r>
          </a:p>
        </p:txBody>
      </p:sp>
    </p:spTree>
    <p:extLst>
      <p:ext uri="{BB962C8B-B14F-4D97-AF65-F5344CB8AC3E}">
        <p14:creationId xmlns:p14="http://schemas.microsoft.com/office/powerpoint/2010/main" val="1991653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7C1835C-DBF6-2B00-E90F-1C43D2376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858982" y="1507827"/>
            <a:ext cx="1046018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2800" dirty="0"/>
          </a:p>
          <a:p>
            <a:pPr algn="ctr"/>
            <a:r>
              <a:rPr lang="es-MX" sz="4800" b="1" dirty="0">
                <a:solidFill>
                  <a:srgbClr val="0B5879"/>
                </a:solidFill>
              </a:rPr>
              <a:t>Presentará un informe  de las observaciones al final de la sesión</a:t>
            </a:r>
          </a:p>
          <a:p>
            <a:pPr algn="ctr"/>
            <a:endParaRPr lang="es-MX" sz="2800" dirty="0"/>
          </a:p>
          <a:p>
            <a:pPr algn="ctr"/>
            <a:endParaRPr lang="es-MX" sz="2800" dirty="0"/>
          </a:p>
          <a:p>
            <a:pPr algn="ctr"/>
            <a:endParaRPr lang="es-MX" sz="2800" dirty="0"/>
          </a:p>
          <a:p>
            <a:pPr algn="ctr"/>
            <a:r>
              <a:rPr lang="es-MX" sz="2000" dirty="0"/>
              <a:t>(Deberá ofrecer alternativas correctas, para las áreas de mejora encontradas)</a:t>
            </a:r>
          </a:p>
        </p:txBody>
      </p:sp>
    </p:spTree>
    <p:extLst>
      <p:ext uri="{BB962C8B-B14F-4D97-AF65-F5344CB8AC3E}">
        <p14:creationId xmlns:p14="http://schemas.microsoft.com/office/powerpoint/2010/main" val="49823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8A5504E-6514-8245-4C8B-A8F57848F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4800" dirty="0">
                <a:solidFill>
                  <a:srgbClr val="C00000"/>
                </a:solidFill>
              </a:rPr>
              <a:t>¿CÓMO DESCRIBIR LA FUNCIÓN?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77934" y="1263594"/>
            <a:ext cx="116473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3600" dirty="0">
                <a:solidFill>
                  <a:srgbClr val="004165"/>
                </a:solidFill>
              </a:rPr>
              <a:t>“El propósito del Evaluador General es evaluar todo lo que ocurre a lo largo de la sesión. Durante la reunión, tomaré notas de todo lo que sucede y no sucede. Evaluaré a cada participante en el programa y buscaré buenos ejemplos de preparación, organización, entrega, entusiasmo, observación y desempeño de deberes para ofrecer una retroalimentación de sus participaciones al final de la reunión, cuando presente mi informe”</a:t>
            </a:r>
          </a:p>
        </p:txBody>
      </p:sp>
    </p:spTree>
    <p:extLst>
      <p:ext uri="{BB962C8B-B14F-4D97-AF65-F5344CB8AC3E}">
        <p14:creationId xmlns:p14="http://schemas.microsoft.com/office/powerpoint/2010/main" val="3502959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7B1923A-6782-DF73-390D-2575B1DF2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99ADA1-3551-114F-9BA7-2841D0CB70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5450" y="1531242"/>
            <a:ext cx="9144000" cy="731520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rgbClr val="C00000"/>
                </a:solidFill>
              </a:rPr>
              <a:t>EJEMPLOS DE OBSERVACIONES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720912" y="3447752"/>
            <a:ext cx="24929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4165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Sesión</a:t>
            </a:r>
            <a:endParaRPr lang="es-ES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004165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3074" name="Picture 2" descr="C:\Users\Diana\AppData\Local\Microsoft\Windows\INetCache\IE\04K0VZBM\qwqw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87011">
            <a:off x="5970887" y="2438947"/>
            <a:ext cx="3458863" cy="345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73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70D7633-FD08-13EC-D9D1-64070CB6B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99ADA1-3551-114F-9BA7-2841D0CB7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334" y="338445"/>
            <a:ext cx="5665666" cy="649224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C00000"/>
                </a:solidFill>
              </a:rPr>
              <a:t>ANTES DE LA SESIÓN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3F1CF-F1A5-F949-9F29-7FA1D86DCF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934" y="1264919"/>
            <a:ext cx="7796921" cy="4761808"/>
          </a:xfrm>
        </p:spPr>
        <p:txBody>
          <a:bodyPr>
            <a:noAutofit/>
          </a:bodyPr>
          <a:lstStyle/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3200" dirty="0">
                <a:solidFill>
                  <a:srgbClr val="004165"/>
                </a:solidFill>
              </a:rPr>
              <a:t>¿</a:t>
            </a:r>
            <a:r>
              <a:rPr lang="en-US" sz="3200" dirty="0" err="1">
                <a:solidFill>
                  <a:srgbClr val="004165"/>
                </a:solidFill>
              </a:rPr>
              <a:t>Hubo</a:t>
            </a:r>
            <a:r>
              <a:rPr lang="en-US" sz="3200" dirty="0">
                <a:solidFill>
                  <a:srgbClr val="004165"/>
                </a:solidFill>
              </a:rPr>
              <a:t> una </a:t>
            </a:r>
            <a:r>
              <a:rPr lang="en-US" sz="3200" dirty="0" err="1">
                <a:solidFill>
                  <a:srgbClr val="004165"/>
                </a:solidFill>
              </a:rPr>
              <a:t>designación</a:t>
            </a:r>
            <a:r>
              <a:rPr lang="en-US" sz="3200" dirty="0">
                <a:solidFill>
                  <a:srgbClr val="004165"/>
                </a:solidFill>
              </a:rPr>
              <a:t> de </a:t>
            </a:r>
            <a:r>
              <a:rPr lang="en-US" sz="3200" dirty="0" err="1">
                <a:solidFill>
                  <a:srgbClr val="004165"/>
                </a:solidFill>
              </a:rPr>
              <a:t>funciones</a:t>
            </a:r>
            <a:r>
              <a:rPr lang="en-US" sz="3200" dirty="0">
                <a:solidFill>
                  <a:srgbClr val="004165"/>
                </a:solidFill>
              </a:rPr>
              <a:t> con </a:t>
            </a:r>
            <a:r>
              <a:rPr lang="en-US" sz="3200" dirty="0" err="1">
                <a:solidFill>
                  <a:srgbClr val="004165"/>
                </a:solidFill>
              </a:rPr>
              <a:t>suficiente</a:t>
            </a:r>
            <a:r>
              <a:rPr lang="en-US" sz="3200" dirty="0">
                <a:solidFill>
                  <a:srgbClr val="004165"/>
                </a:solidFill>
              </a:rPr>
              <a:t> </a:t>
            </a:r>
            <a:r>
              <a:rPr lang="en-US" sz="3200" dirty="0" err="1">
                <a:solidFill>
                  <a:srgbClr val="004165"/>
                </a:solidFill>
              </a:rPr>
              <a:t>tiempo</a:t>
            </a:r>
            <a:r>
              <a:rPr lang="en-US" sz="3200" dirty="0">
                <a:solidFill>
                  <a:srgbClr val="004165"/>
                </a:solidFill>
              </a:rPr>
              <a:t>?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3200" dirty="0">
                <a:solidFill>
                  <a:srgbClr val="004165"/>
                </a:solidFill>
              </a:rPr>
              <a:t>¿Se </a:t>
            </a:r>
            <a:r>
              <a:rPr lang="en-US" sz="3200" dirty="0" err="1">
                <a:solidFill>
                  <a:srgbClr val="004165"/>
                </a:solidFill>
              </a:rPr>
              <a:t>mandó</a:t>
            </a:r>
            <a:r>
              <a:rPr lang="en-US" sz="3200" dirty="0">
                <a:solidFill>
                  <a:srgbClr val="004165"/>
                </a:solidFill>
              </a:rPr>
              <a:t> el </a:t>
            </a:r>
            <a:r>
              <a:rPr lang="en-US" sz="3200" dirty="0" err="1">
                <a:solidFill>
                  <a:srgbClr val="004165"/>
                </a:solidFill>
              </a:rPr>
              <a:t>cronograma</a:t>
            </a:r>
            <a:r>
              <a:rPr lang="en-US" sz="3200" dirty="0">
                <a:solidFill>
                  <a:srgbClr val="004165"/>
                </a:solidFill>
              </a:rPr>
              <a:t> antes de la </a:t>
            </a:r>
            <a:r>
              <a:rPr lang="en-US" sz="3200" dirty="0" err="1">
                <a:solidFill>
                  <a:srgbClr val="004165"/>
                </a:solidFill>
              </a:rPr>
              <a:t>sesión</a:t>
            </a:r>
            <a:r>
              <a:rPr lang="en-US" sz="3200" dirty="0">
                <a:solidFill>
                  <a:srgbClr val="004165"/>
                </a:solidFill>
              </a:rPr>
              <a:t>?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3200" dirty="0">
                <a:solidFill>
                  <a:srgbClr val="004165"/>
                </a:solidFill>
              </a:rPr>
              <a:t>¿La </a:t>
            </a:r>
            <a:r>
              <a:rPr lang="en-US" sz="3200" dirty="0" err="1">
                <a:solidFill>
                  <a:srgbClr val="004165"/>
                </a:solidFill>
              </a:rPr>
              <a:t>sala</a:t>
            </a:r>
            <a:r>
              <a:rPr lang="en-US" sz="3200" dirty="0">
                <a:solidFill>
                  <a:srgbClr val="004165"/>
                </a:solidFill>
              </a:rPr>
              <a:t> </a:t>
            </a:r>
            <a:r>
              <a:rPr lang="en-US" sz="3200" dirty="0" err="1">
                <a:solidFill>
                  <a:srgbClr val="004165"/>
                </a:solidFill>
              </a:rPr>
              <a:t>estuvo</a:t>
            </a:r>
            <a:r>
              <a:rPr lang="en-US" sz="3200" dirty="0">
                <a:solidFill>
                  <a:srgbClr val="004165"/>
                </a:solidFill>
              </a:rPr>
              <a:t> </a:t>
            </a:r>
            <a:r>
              <a:rPr lang="en-US" sz="3200" dirty="0" err="1">
                <a:solidFill>
                  <a:srgbClr val="004165"/>
                </a:solidFill>
              </a:rPr>
              <a:t>preparada</a:t>
            </a:r>
            <a:r>
              <a:rPr lang="en-US" sz="3200" dirty="0">
                <a:solidFill>
                  <a:srgbClr val="004165"/>
                </a:solidFill>
              </a:rPr>
              <a:t> a </a:t>
            </a:r>
            <a:r>
              <a:rPr lang="en-US" sz="3200" dirty="0" err="1">
                <a:solidFill>
                  <a:srgbClr val="004165"/>
                </a:solidFill>
              </a:rPr>
              <a:t>tiempo</a:t>
            </a:r>
            <a:r>
              <a:rPr lang="en-US" sz="3200" dirty="0">
                <a:solidFill>
                  <a:srgbClr val="004165"/>
                </a:solidFill>
              </a:rPr>
              <a:t>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sz="3200" dirty="0">
              <a:solidFill>
                <a:srgbClr val="004165"/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sz="3200" dirty="0">
              <a:solidFill>
                <a:srgbClr val="004165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1" r="35016"/>
          <a:stretch/>
        </p:blipFill>
        <p:spPr bwMode="auto">
          <a:xfrm>
            <a:off x="8421859" y="0"/>
            <a:ext cx="3770141" cy="5880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7869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26E950B-1342-9002-750A-9E37DC95C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637" y="0"/>
            <a:ext cx="8942362" cy="596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99ADA1-3551-114F-9BA7-2841D0CB70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832" y="443345"/>
            <a:ext cx="9144000" cy="909779"/>
          </a:xfrm>
          <a:solidFill>
            <a:srgbClr val="772432"/>
          </a:solidFill>
        </p:spPr>
        <p:txBody>
          <a:bodyPr>
            <a:noAutofit/>
          </a:bodyPr>
          <a:lstStyle/>
          <a:p>
            <a:r>
              <a:rPr lang="en-US" sz="6000" dirty="0">
                <a:solidFill>
                  <a:schemeClr val="tx1"/>
                </a:solidFill>
              </a:rPr>
              <a:t>DURANTE LA SESIÓN</a:t>
            </a:r>
          </a:p>
        </p:txBody>
      </p:sp>
    </p:spTree>
    <p:extLst>
      <p:ext uri="{BB962C8B-B14F-4D97-AF65-F5344CB8AC3E}">
        <p14:creationId xmlns:p14="http://schemas.microsoft.com/office/powerpoint/2010/main" val="685634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26E950B-1342-9002-750A-9E37DC95C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D1D1FD98-EE2B-15C2-4756-0DC27039D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94489"/>
            <a:ext cx="9144000" cy="731520"/>
          </a:xfrm>
        </p:spPr>
        <p:txBody>
          <a:bodyPr>
            <a:normAutofit fontScale="90000"/>
          </a:bodyPr>
          <a:lstStyle/>
          <a:p>
            <a:r>
              <a:rPr lang="es-MX" dirty="0">
                <a:solidFill>
                  <a:srgbClr val="C00000"/>
                </a:solidFill>
              </a:rPr>
              <a:t>¿Que debe evaluar de cada función?</a:t>
            </a:r>
          </a:p>
        </p:txBody>
      </p:sp>
    </p:spTree>
    <p:extLst>
      <p:ext uri="{BB962C8B-B14F-4D97-AF65-F5344CB8AC3E}">
        <p14:creationId xmlns:p14="http://schemas.microsoft.com/office/powerpoint/2010/main" val="3765330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92E96A1-35E7-F713-3880-65B5750D6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720438" y="29489"/>
            <a:ext cx="5749636" cy="982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sz="4400" b="1" dirty="0" err="1">
                <a:solidFill>
                  <a:srgbClr val="C00000"/>
                </a:solidFill>
              </a:rPr>
              <a:t>Oficial</a:t>
            </a:r>
            <a:r>
              <a:rPr lang="en-US" sz="4400" b="1" dirty="0">
                <a:solidFill>
                  <a:srgbClr val="C00000"/>
                </a:solidFill>
              </a:rPr>
              <a:t> de </a:t>
            </a:r>
            <a:r>
              <a:rPr lang="en-US" sz="4400" b="1" dirty="0" err="1">
                <a:solidFill>
                  <a:srgbClr val="C00000"/>
                </a:solidFill>
              </a:rPr>
              <a:t>asambleas</a:t>
            </a:r>
            <a:r>
              <a:rPr lang="en-US" sz="4400" b="1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3077" name="Picture 5" descr="https://toastmasterscdn.azureedge.net/medias/images/brand-items/logos-and-wordmarks/toastmasters-logo-color-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088" y="713509"/>
            <a:ext cx="1694021" cy="140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3F1CF-F1A5-F949-9F29-7FA1D86DCF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091" y="1018309"/>
            <a:ext cx="6192983" cy="5093535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sz="3000" b="1" dirty="0">
              <a:solidFill>
                <a:srgbClr val="004165"/>
              </a:solidFill>
            </a:endParaRP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US" sz="3600" dirty="0">
                <a:solidFill>
                  <a:srgbClr val="004165"/>
                </a:solidFill>
              </a:rPr>
              <a:t>¿</a:t>
            </a:r>
            <a:r>
              <a:rPr lang="en-US" sz="3600" dirty="0" err="1">
                <a:solidFill>
                  <a:srgbClr val="004165"/>
                </a:solidFill>
              </a:rPr>
              <a:t>Abrió</a:t>
            </a:r>
            <a:r>
              <a:rPr lang="en-US" sz="3600" dirty="0">
                <a:solidFill>
                  <a:srgbClr val="004165"/>
                </a:solidFill>
              </a:rPr>
              <a:t> la </a:t>
            </a:r>
            <a:r>
              <a:rPr lang="en-US" sz="3600" dirty="0" err="1">
                <a:solidFill>
                  <a:srgbClr val="004165"/>
                </a:solidFill>
              </a:rPr>
              <a:t>sala</a:t>
            </a:r>
            <a:r>
              <a:rPr lang="en-US" sz="3600" dirty="0">
                <a:solidFill>
                  <a:srgbClr val="004165"/>
                </a:solidFill>
              </a:rPr>
              <a:t> con </a:t>
            </a:r>
            <a:r>
              <a:rPr lang="en-US" sz="3600" dirty="0" err="1">
                <a:solidFill>
                  <a:srgbClr val="004165"/>
                </a:solidFill>
              </a:rPr>
              <a:t>antelación</a:t>
            </a:r>
            <a:r>
              <a:rPr lang="en-US" sz="3600" dirty="0">
                <a:solidFill>
                  <a:srgbClr val="004165"/>
                </a:solidFill>
              </a:rPr>
              <a:t>?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US" sz="3600" dirty="0">
                <a:solidFill>
                  <a:srgbClr val="004165"/>
                </a:solidFill>
              </a:rPr>
              <a:t>¿</a:t>
            </a:r>
            <a:r>
              <a:rPr lang="en-US" sz="3600" dirty="0" err="1">
                <a:solidFill>
                  <a:srgbClr val="004165"/>
                </a:solidFill>
              </a:rPr>
              <a:t>Inició</a:t>
            </a:r>
            <a:r>
              <a:rPr lang="en-US" sz="3600" dirty="0">
                <a:solidFill>
                  <a:srgbClr val="004165"/>
                </a:solidFill>
              </a:rPr>
              <a:t> la </a:t>
            </a:r>
            <a:r>
              <a:rPr lang="en-US" sz="3600" dirty="0" err="1">
                <a:solidFill>
                  <a:srgbClr val="004165"/>
                </a:solidFill>
              </a:rPr>
              <a:t>sesión</a:t>
            </a:r>
            <a:r>
              <a:rPr lang="en-US" sz="3600" dirty="0">
                <a:solidFill>
                  <a:srgbClr val="004165"/>
                </a:solidFill>
              </a:rPr>
              <a:t> en </a:t>
            </a:r>
            <a:r>
              <a:rPr lang="en-US" sz="3600" dirty="0" err="1">
                <a:solidFill>
                  <a:srgbClr val="004165"/>
                </a:solidFill>
              </a:rPr>
              <a:t>tiempo</a:t>
            </a:r>
            <a:r>
              <a:rPr lang="en-US" sz="3600" dirty="0">
                <a:solidFill>
                  <a:srgbClr val="004165"/>
                </a:solidFill>
              </a:rPr>
              <a:t>?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US" sz="3600" dirty="0">
                <a:solidFill>
                  <a:srgbClr val="004165"/>
                </a:solidFill>
              </a:rPr>
              <a:t>¿</a:t>
            </a:r>
            <a:r>
              <a:rPr lang="en-US" sz="3600" dirty="0" err="1">
                <a:solidFill>
                  <a:srgbClr val="004165"/>
                </a:solidFill>
              </a:rPr>
              <a:t>Dio</a:t>
            </a:r>
            <a:r>
              <a:rPr lang="en-US" sz="3600" dirty="0">
                <a:solidFill>
                  <a:srgbClr val="004165"/>
                </a:solidFill>
              </a:rPr>
              <a:t> la </a:t>
            </a:r>
            <a:r>
              <a:rPr lang="en-US" sz="3600" dirty="0" err="1">
                <a:solidFill>
                  <a:srgbClr val="004165"/>
                </a:solidFill>
              </a:rPr>
              <a:t>bienvenida</a:t>
            </a:r>
            <a:r>
              <a:rPr lang="en-US" sz="3600" dirty="0">
                <a:solidFill>
                  <a:srgbClr val="004165"/>
                </a:solidFill>
              </a:rPr>
              <a:t> de </a:t>
            </a:r>
            <a:r>
              <a:rPr lang="en-US" sz="3600" dirty="0" err="1">
                <a:solidFill>
                  <a:srgbClr val="004165"/>
                </a:solidFill>
              </a:rPr>
              <a:t>manera</a:t>
            </a:r>
            <a:r>
              <a:rPr lang="en-US" sz="3600" dirty="0">
                <a:solidFill>
                  <a:srgbClr val="004165"/>
                </a:solidFill>
              </a:rPr>
              <a:t> </a:t>
            </a:r>
            <a:r>
              <a:rPr lang="en-US" sz="3600" dirty="0" err="1">
                <a:solidFill>
                  <a:srgbClr val="004165"/>
                </a:solidFill>
              </a:rPr>
              <a:t>entusiasta</a:t>
            </a:r>
            <a:r>
              <a:rPr lang="en-US" sz="3600" dirty="0">
                <a:solidFill>
                  <a:srgbClr val="004165"/>
                </a:solidFill>
              </a:rPr>
              <a:t> y </a:t>
            </a:r>
            <a:r>
              <a:rPr lang="en-US" sz="3600" dirty="0" err="1">
                <a:solidFill>
                  <a:srgbClr val="004165"/>
                </a:solidFill>
              </a:rPr>
              <a:t>organizada</a:t>
            </a:r>
            <a:r>
              <a:rPr lang="en-US" sz="3600" dirty="0">
                <a:solidFill>
                  <a:srgbClr val="004165"/>
                </a:solidFill>
              </a:rPr>
              <a:t>?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US" sz="3600" dirty="0">
                <a:solidFill>
                  <a:srgbClr val="004165"/>
                </a:solidFill>
              </a:rPr>
              <a:t>¿</a:t>
            </a:r>
            <a:r>
              <a:rPr lang="en-US" sz="3600" dirty="0" err="1">
                <a:solidFill>
                  <a:srgbClr val="004165"/>
                </a:solidFill>
              </a:rPr>
              <a:t>Cerró</a:t>
            </a:r>
            <a:r>
              <a:rPr lang="en-US" sz="3600" dirty="0">
                <a:solidFill>
                  <a:srgbClr val="004165"/>
                </a:solidFill>
              </a:rPr>
              <a:t> la </a:t>
            </a:r>
            <a:r>
              <a:rPr lang="en-US" sz="3600" dirty="0" err="1">
                <a:solidFill>
                  <a:srgbClr val="004165"/>
                </a:solidFill>
              </a:rPr>
              <a:t>sesión</a:t>
            </a:r>
            <a:r>
              <a:rPr lang="en-US" sz="3600" dirty="0">
                <a:solidFill>
                  <a:srgbClr val="004165"/>
                </a:solidFill>
              </a:rPr>
              <a:t> de forma </a:t>
            </a:r>
            <a:r>
              <a:rPr lang="en-US" sz="3600" dirty="0" err="1">
                <a:solidFill>
                  <a:srgbClr val="004165"/>
                </a:solidFill>
              </a:rPr>
              <a:t>alentadora</a:t>
            </a:r>
            <a:r>
              <a:rPr lang="en-US" sz="3600" dirty="0">
                <a:solidFill>
                  <a:srgbClr val="004165"/>
                </a:solidFill>
              </a:rPr>
              <a:t>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sz="3000" dirty="0">
              <a:solidFill>
                <a:srgbClr val="004165"/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sz="3000" dirty="0">
              <a:solidFill>
                <a:srgbClr val="004165"/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sz="3000" dirty="0">
              <a:solidFill>
                <a:srgbClr val="004165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39"/>
          <a:stretch/>
        </p:blipFill>
        <p:spPr bwMode="auto">
          <a:xfrm>
            <a:off x="6744246" y="29489"/>
            <a:ext cx="5447754" cy="6205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9023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2C85D1E-A3BC-2084-6160-1C613FC6E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0" r="20610"/>
          <a:stretch/>
        </p:blipFill>
        <p:spPr bwMode="auto">
          <a:xfrm>
            <a:off x="-1" y="1"/>
            <a:ext cx="4241889" cy="6035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4959927" y="58847"/>
            <a:ext cx="6608617" cy="982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solidFill>
                  <a:srgbClr val="C00000"/>
                </a:solidFill>
              </a:rPr>
              <a:t> </a:t>
            </a:r>
            <a:r>
              <a:rPr lang="en-US" sz="4400" b="1" dirty="0" err="1">
                <a:solidFill>
                  <a:srgbClr val="C00000"/>
                </a:solidFill>
              </a:rPr>
              <a:t>Presidente</a:t>
            </a:r>
            <a:r>
              <a:rPr lang="en-US" sz="4400" b="1" dirty="0">
                <a:solidFill>
                  <a:srgbClr val="C00000"/>
                </a:solidFill>
              </a:rPr>
              <a:t> 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3F1CF-F1A5-F949-9F29-7FA1D86DCF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66271" y="1042152"/>
            <a:ext cx="7154674" cy="4517272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004165"/>
                </a:solidFill>
              </a:rPr>
              <a:t>¿</a:t>
            </a:r>
            <a:r>
              <a:rPr lang="en-US" sz="2400" dirty="0" err="1">
                <a:solidFill>
                  <a:srgbClr val="004165"/>
                </a:solidFill>
              </a:rPr>
              <a:t>Ofreció</a:t>
            </a:r>
            <a:r>
              <a:rPr lang="en-US" sz="2400" dirty="0">
                <a:solidFill>
                  <a:srgbClr val="004165"/>
                </a:solidFill>
              </a:rPr>
              <a:t> un </a:t>
            </a:r>
            <a:r>
              <a:rPr lang="en-US" sz="2400" dirty="0" err="1">
                <a:solidFill>
                  <a:srgbClr val="004165"/>
                </a:solidFill>
              </a:rPr>
              <a:t>mensaje</a:t>
            </a:r>
            <a:r>
              <a:rPr lang="en-US" sz="2400" dirty="0">
                <a:solidFill>
                  <a:srgbClr val="004165"/>
                </a:solidFill>
              </a:rPr>
              <a:t> </a:t>
            </a:r>
            <a:r>
              <a:rPr lang="en-US" sz="2400" dirty="0" err="1">
                <a:solidFill>
                  <a:srgbClr val="004165"/>
                </a:solidFill>
              </a:rPr>
              <a:t>motivador</a:t>
            </a:r>
            <a:r>
              <a:rPr lang="en-US" sz="2400" dirty="0">
                <a:solidFill>
                  <a:srgbClr val="004165"/>
                </a:solidFill>
              </a:rPr>
              <a:t>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004165"/>
                </a:solidFill>
              </a:rPr>
              <a:t>¿</a:t>
            </a:r>
            <a:r>
              <a:rPr lang="en-US" sz="2400" dirty="0" err="1">
                <a:solidFill>
                  <a:srgbClr val="004165"/>
                </a:solidFill>
              </a:rPr>
              <a:t>Leyó</a:t>
            </a:r>
            <a:r>
              <a:rPr lang="en-US" sz="2400" dirty="0">
                <a:solidFill>
                  <a:srgbClr val="004165"/>
                </a:solidFill>
              </a:rPr>
              <a:t> la </a:t>
            </a:r>
            <a:r>
              <a:rPr lang="en-US" sz="2400" dirty="0" err="1">
                <a:solidFill>
                  <a:srgbClr val="004165"/>
                </a:solidFill>
              </a:rPr>
              <a:t>misión</a:t>
            </a:r>
            <a:r>
              <a:rPr lang="en-US" sz="2400" dirty="0">
                <a:solidFill>
                  <a:srgbClr val="004165"/>
                </a:solidFill>
              </a:rPr>
              <a:t> y </a:t>
            </a:r>
            <a:r>
              <a:rPr lang="en-US" sz="2400" dirty="0" err="1">
                <a:solidFill>
                  <a:srgbClr val="004165"/>
                </a:solidFill>
              </a:rPr>
              <a:t>valores</a:t>
            </a:r>
            <a:r>
              <a:rPr lang="en-US" sz="2400" dirty="0">
                <a:solidFill>
                  <a:srgbClr val="004165"/>
                </a:solidFill>
              </a:rPr>
              <a:t>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-MX" sz="2400" dirty="0">
                <a:solidFill>
                  <a:srgbClr val="004165"/>
                </a:solidFill>
              </a:rPr>
              <a:t>¿Dio la bienvenida a los invitados y les cedió la palabra?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004165"/>
                </a:solidFill>
              </a:rPr>
              <a:t>¿</a:t>
            </a:r>
            <a:r>
              <a:rPr lang="en-US" sz="2400" dirty="0" err="1">
                <a:solidFill>
                  <a:srgbClr val="004165"/>
                </a:solidFill>
              </a:rPr>
              <a:t>Dirigió</a:t>
            </a:r>
            <a:r>
              <a:rPr lang="en-US" sz="2400" dirty="0">
                <a:solidFill>
                  <a:srgbClr val="004165"/>
                </a:solidFill>
              </a:rPr>
              <a:t> la </a:t>
            </a:r>
            <a:r>
              <a:rPr lang="en-US" sz="2400" dirty="0" err="1">
                <a:solidFill>
                  <a:srgbClr val="004165"/>
                </a:solidFill>
              </a:rPr>
              <a:t>sesión</a:t>
            </a:r>
            <a:r>
              <a:rPr lang="en-US" sz="2400" dirty="0">
                <a:solidFill>
                  <a:srgbClr val="004165"/>
                </a:solidFill>
              </a:rPr>
              <a:t> de </a:t>
            </a:r>
            <a:r>
              <a:rPr lang="en-US" sz="2400" dirty="0" err="1">
                <a:solidFill>
                  <a:srgbClr val="004165"/>
                </a:solidFill>
              </a:rPr>
              <a:t>negocios</a:t>
            </a:r>
            <a:r>
              <a:rPr lang="en-US" sz="2400" dirty="0">
                <a:solidFill>
                  <a:srgbClr val="004165"/>
                </a:solidFill>
              </a:rPr>
              <a:t>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-MX" sz="2400" dirty="0">
                <a:solidFill>
                  <a:srgbClr val="004165"/>
                </a:solidFill>
              </a:rPr>
              <a:t>¿Agradeció la asistencia de los invitados y les pidió su opinión?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-MX" sz="2400" dirty="0">
                <a:solidFill>
                  <a:srgbClr val="004165"/>
                </a:solidFill>
              </a:rPr>
              <a:t>¿Se despidió de todos, invitándolos a regresar?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800" dirty="0">
              <a:solidFill>
                <a:srgbClr val="004165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800" dirty="0">
              <a:solidFill>
                <a:srgbClr val="004165"/>
              </a:solidFill>
            </a:endParaRP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endParaRPr lang="en-US" sz="800" dirty="0">
              <a:solidFill>
                <a:srgbClr val="004165"/>
              </a:solidFill>
            </a:endParaRP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endParaRPr lang="en-US" sz="800" dirty="0">
              <a:solidFill>
                <a:srgbClr val="004165"/>
              </a:solidFill>
            </a:endParaRP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endParaRPr lang="en-US" sz="800" dirty="0">
              <a:solidFill>
                <a:srgbClr val="0041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51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20D113E-1BBD-FD11-8198-F4D314A84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3F1CF-F1A5-F949-9F29-7FA1D86DCF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933" y="124691"/>
            <a:ext cx="7258940" cy="5763491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4800" b="1" dirty="0">
                <a:solidFill>
                  <a:srgbClr val="C00000"/>
                </a:solidFill>
              </a:rPr>
              <a:t>Toastmaster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MX" sz="3000" dirty="0">
                <a:solidFill>
                  <a:srgbClr val="004165"/>
                </a:solidFill>
              </a:rPr>
              <a:t>¿Presentó y explicó el tema de la reunión (leyó la frase del día)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MX" sz="3000" dirty="0">
                <a:solidFill>
                  <a:srgbClr val="004165"/>
                </a:solidFill>
              </a:rPr>
              <a:t>¿Introdujo al evaluador general?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MX" sz="3000" dirty="0">
                <a:solidFill>
                  <a:srgbClr val="004165"/>
                </a:solidFill>
              </a:rPr>
              <a:t>¿Presentó correctamente al Topicsmaster  y a los oradores?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MX" sz="3000" dirty="0">
                <a:solidFill>
                  <a:srgbClr val="004165"/>
                </a:solidFill>
              </a:rPr>
              <a:t>¿Realizó transiciones preparadas, breves y adecuadas?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MX" sz="3000" dirty="0">
                <a:solidFill>
                  <a:srgbClr val="004165"/>
                </a:solidFill>
              </a:rPr>
              <a:t>¿Dirigió los aplausos?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sz="3000" dirty="0">
              <a:solidFill>
                <a:srgbClr val="004165"/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sz="3000" dirty="0">
              <a:solidFill>
                <a:srgbClr val="004165"/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sz="3000" dirty="0">
              <a:solidFill>
                <a:srgbClr val="004165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6" r="10789"/>
          <a:stretch/>
        </p:blipFill>
        <p:spPr bwMode="auto">
          <a:xfrm>
            <a:off x="7536872" y="1"/>
            <a:ext cx="4655127" cy="591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4412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3057930-DC6D-DA5A-D5AB-7B9BFD55F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3F1CF-F1A5-F949-9F29-7FA1D86DCF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4945" y="1648692"/>
            <a:ext cx="6201718" cy="4087090"/>
          </a:xfrm>
        </p:spPr>
        <p:txBody>
          <a:bodyPr>
            <a:normAutofit fontScale="77500" lnSpcReduction="20000"/>
          </a:bodyPr>
          <a:lstStyle/>
          <a:p>
            <a:pPr marL="514350" indent="-514350" algn="just">
              <a:lnSpc>
                <a:spcPct val="110000"/>
              </a:lnSpc>
              <a:buFont typeface="+mj-lt"/>
              <a:buAutoNum type="arabicPeriod"/>
            </a:pPr>
            <a:r>
              <a:rPr lang="es-MX" sz="3300" dirty="0">
                <a:solidFill>
                  <a:srgbClr val="004165"/>
                </a:solidFill>
              </a:rPr>
              <a:t>¿Presentó su función de manera clara y dentro del tiempo asignado?</a:t>
            </a:r>
          </a:p>
          <a:p>
            <a:pPr marL="514350" indent="-514350" algn="just">
              <a:lnSpc>
                <a:spcPct val="110000"/>
              </a:lnSpc>
              <a:buFont typeface="+mj-lt"/>
              <a:buAutoNum type="arabicPeriod"/>
            </a:pPr>
            <a:endParaRPr lang="es-MX" sz="3300" dirty="0">
              <a:solidFill>
                <a:srgbClr val="004165"/>
              </a:solidFill>
            </a:endParaRPr>
          </a:p>
          <a:p>
            <a:pPr marL="514350" indent="-514350" algn="just">
              <a:lnSpc>
                <a:spcPct val="110000"/>
              </a:lnSpc>
              <a:buFont typeface="+mj-lt"/>
              <a:buAutoNum type="arabicPeriod"/>
            </a:pPr>
            <a:r>
              <a:rPr lang="es-MX" sz="3300" dirty="0">
                <a:solidFill>
                  <a:srgbClr val="004165"/>
                </a:solidFill>
              </a:rPr>
              <a:t>¿Seleccionó una Palabra del día desafiante y apropiada para el tema de la reunión?</a:t>
            </a:r>
          </a:p>
          <a:p>
            <a:pPr marL="514350" indent="-514350" algn="just">
              <a:lnSpc>
                <a:spcPct val="110000"/>
              </a:lnSpc>
              <a:buFont typeface="+mj-lt"/>
              <a:buAutoNum type="arabicPeriod"/>
            </a:pPr>
            <a:endParaRPr lang="es-MX" sz="3300" dirty="0">
              <a:solidFill>
                <a:srgbClr val="004165"/>
              </a:solidFill>
            </a:endParaRPr>
          </a:p>
          <a:p>
            <a:pPr marL="514350" indent="-514350" algn="just">
              <a:lnSpc>
                <a:spcPct val="110000"/>
              </a:lnSpc>
              <a:buFont typeface="+mj-lt"/>
              <a:buAutoNum type="arabicPeriod"/>
            </a:pPr>
            <a:r>
              <a:rPr lang="es-MX" sz="3300" dirty="0">
                <a:solidFill>
                  <a:srgbClr val="004165"/>
                </a:solidFill>
              </a:rPr>
              <a:t>¿Se centró solo en su función y ofreció alternativas de mejora?</a:t>
            </a:r>
            <a:endParaRPr lang="en-US" sz="3300" dirty="0">
              <a:solidFill>
                <a:srgbClr val="004165"/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sz="3000" dirty="0">
              <a:solidFill>
                <a:srgbClr val="004165"/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sz="3000" dirty="0">
              <a:solidFill>
                <a:srgbClr val="004165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749636" y="204642"/>
            <a:ext cx="6077026" cy="982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1000"/>
              </a:spcBef>
            </a:pPr>
            <a:r>
              <a:rPr lang="es-MX" sz="4400" b="1" dirty="0">
                <a:solidFill>
                  <a:srgbClr val="C00000"/>
                </a:solidFill>
              </a:rPr>
              <a:t>Evaluador</a:t>
            </a:r>
            <a:r>
              <a:rPr lang="es-MX" sz="4400" b="1" dirty="0">
                <a:solidFill>
                  <a:srgbClr val="0B5879"/>
                </a:solidFill>
              </a:rPr>
              <a:t> </a:t>
            </a:r>
            <a:r>
              <a:rPr lang="es-MX" sz="4400" b="1" dirty="0">
                <a:solidFill>
                  <a:srgbClr val="C00000"/>
                </a:solidFill>
              </a:rPr>
              <a:t>gramatical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2" r="33334"/>
          <a:stretch/>
        </p:blipFill>
        <p:spPr bwMode="auto">
          <a:xfrm>
            <a:off x="0" y="0"/>
            <a:ext cx="5134708" cy="5978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4435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A74E7BB-8E64-3259-A946-3058175DE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3F1CF-F1A5-F949-9F29-7FA1D86DCF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036" y="1512152"/>
            <a:ext cx="5292437" cy="4403739"/>
          </a:xfrm>
        </p:spPr>
        <p:txBody>
          <a:bodyPr>
            <a:noAutofit/>
          </a:bodyPr>
          <a:lstStyle/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s-MX" sz="2400" dirty="0">
                <a:solidFill>
                  <a:srgbClr val="004165"/>
                </a:solidFill>
              </a:rPr>
              <a:t>¿Explicó claramente su función?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endParaRPr lang="es-MX" sz="2400" dirty="0">
              <a:solidFill>
                <a:srgbClr val="004165"/>
              </a:solidFill>
            </a:endParaRP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s-MX" sz="2400" dirty="0">
                <a:solidFill>
                  <a:srgbClr val="004165"/>
                </a:solidFill>
              </a:rPr>
              <a:t>¿Empleó los dispositivos de señalización adecuadamente?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endParaRPr lang="es-MX" sz="2400" dirty="0">
              <a:solidFill>
                <a:srgbClr val="004165"/>
              </a:solidFill>
            </a:endParaRP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004165"/>
                </a:solidFill>
              </a:rPr>
              <a:t>¿</a:t>
            </a:r>
            <a:r>
              <a:rPr lang="en-US" sz="2400" dirty="0" err="1">
                <a:solidFill>
                  <a:srgbClr val="004165"/>
                </a:solidFill>
              </a:rPr>
              <a:t>Tomó</a:t>
            </a:r>
            <a:r>
              <a:rPr lang="en-US" sz="2400" dirty="0">
                <a:solidFill>
                  <a:srgbClr val="004165"/>
                </a:solidFill>
              </a:rPr>
              <a:t> el </a:t>
            </a:r>
            <a:r>
              <a:rPr lang="en-US" sz="2400" dirty="0" err="1">
                <a:solidFill>
                  <a:srgbClr val="004165"/>
                </a:solidFill>
              </a:rPr>
              <a:t>tiempo</a:t>
            </a:r>
            <a:r>
              <a:rPr lang="en-US" sz="2400" dirty="0">
                <a:solidFill>
                  <a:srgbClr val="004165"/>
                </a:solidFill>
              </a:rPr>
              <a:t> </a:t>
            </a:r>
            <a:r>
              <a:rPr lang="en-US" sz="2400" dirty="0" err="1">
                <a:solidFill>
                  <a:srgbClr val="004165"/>
                </a:solidFill>
              </a:rPr>
              <a:t>durante</a:t>
            </a:r>
            <a:r>
              <a:rPr lang="en-US" sz="2400" dirty="0">
                <a:solidFill>
                  <a:srgbClr val="004165"/>
                </a:solidFill>
              </a:rPr>
              <a:t> </a:t>
            </a:r>
            <a:r>
              <a:rPr lang="en-US" sz="2400" dirty="0" err="1">
                <a:solidFill>
                  <a:srgbClr val="004165"/>
                </a:solidFill>
              </a:rPr>
              <a:t>toda</a:t>
            </a:r>
            <a:r>
              <a:rPr lang="en-US" sz="2400" dirty="0">
                <a:solidFill>
                  <a:srgbClr val="004165"/>
                </a:solidFill>
              </a:rPr>
              <a:t> la </a:t>
            </a:r>
            <a:r>
              <a:rPr lang="en-US" sz="2400" dirty="0" err="1">
                <a:solidFill>
                  <a:srgbClr val="004165"/>
                </a:solidFill>
              </a:rPr>
              <a:t>sesión</a:t>
            </a:r>
            <a:r>
              <a:rPr lang="en-US" sz="2400" dirty="0">
                <a:solidFill>
                  <a:srgbClr val="004165"/>
                </a:solidFill>
              </a:rPr>
              <a:t>?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endParaRPr lang="en-US" sz="2000" dirty="0">
              <a:solidFill>
                <a:srgbClr val="004165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43346" y="0"/>
            <a:ext cx="5417128" cy="1002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1000"/>
              </a:spcBef>
            </a:pPr>
            <a:r>
              <a:rPr lang="es-MX" sz="4500" b="1" dirty="0">
                <a:solidFill>
                  <a:srgbClr val="0B5879"/>
                </a:solidFill>
              </a:rPr>
              <a:t> </a:t>
            </a:r>
            <a:r>
              <a:rPr lang="es-MX" sz="4500" b="1" dirty="0">
                <a:solidFill>
                  <a:srgbClr val="C00000"/>
                </a:solidFill>
              </a:rPr>
              <a:t>Cronometrador</a:t>
            </a:r>
          </a:p>
        </p:txBody>
      </p:sp>
      <p:pic>
        <p:nvPicPr>
          <p:cNvPr id="5" name="4 Imagen" descr="C:\Users\Diana\Downloads\CMM_147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1" b="3497"/>
          <a:stretch/>
        </p:blipFill>
        <p:spPr bwMode="auto">
          <a:xfrm>
            <a:off x="6442364" y="0"/>
            <a:ext cx="5749636" cy="62068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0334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63F235D-215B-705C-B265-8D10F2A0B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3F1CF-F1A5-F949-9F29-7FA1D86DCF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9151" y="982514"/>
            <a:ext cx="8890781" cy="4891446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es-MX" dirty="0">
                <a:solidFill>
                  <a:srgbClr val="004165"/>
                </a:solidFill>
                <a:latin typeface="Myriad Pro"/>
              </a:rPr>
              <a:t>¿Explicó correctamente el propósito y la estructura de los Table </a:t>
            </a:r>
            <a:r>
              <a:rPr lang="es-MX" dirty="0" err="1">
                <a:solidFill>
                  <a:srgbClr val="004165"/>
                </a:solidFill>
                <a:latin typeface="Myriad Pro"/>
              </a:rPr>
              <a:t>Topics</a:t>
            </a:r>
            <a:r>
              <a:rPr lang="es-MX" dirty="0">
                <a:solidFill>
                  <a:srgbClr val="004165"/>
                </a:solidFill>
                <a:latin typeface="Myriad Pro"/>
              </a:rPr>
              <a:t>®</a:t>
            </a: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es-MX" dirty="0">
                <a:solidFill>
                  <a:srgbClr val="004165"/>
                </a:solidFill>
                <a:latin typeface="Myriad Pro"/>
              </a:rPr>
              <a:t>¿Seleccionó un tema apropiado y se ajustó al tema de la reunión?</a:t>
            </a: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es-MX" dirty="0">
                <a:solidFill>
                  <a:srgbClr val="004165"/>
                </a:solidFill>
                <a:latin typeface="Myriad Pro"/>
              </a:rPr>
              <a:t>¿Recordó el uso de la palabra de la sesión a los oradores?</a:t>
            </a: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es-MX" dirty="0">
                <a:solidFill>
                  <a:srgbClr val="004165"/>
                </a:solidFill>
                <a:latin typeface="Myriad Pro"/>
              </a:rPr>
              <a:t>¿Llamó a las personas que no tenían un rol dentro de la reunión a participar  primero durante los Table </a:t>
            </a:r>
            <a:r>
              <a:rPr lang="es-MX" dirty="0" err="1">
                <a:solidFill>
                  <a:srgbClr val="004165"/>
                </a:solidFill>
                <a:latin typeface="Myriad Pro"/>
              </a:rPr>
              <a:t>Topics</a:t>
            </a:r>
            <a:r>
              <a:rPr lang="es-MX" dirty="0">
                <a:solidFill>
                  <a:srgbClr val="004165"/>
                </a:solidFill>
                <a:latin typeface="Myriad Pro"/>
              </a:rPr>
              <a:t>®?</a:t>
            </a: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es-MX" dirty="0">
                <a:solidFill>
                  <a:srgbClr val="004165"/>
                </a:solidFill>
                <a:latin typeface="Myriad Pro"/>
              </a:rPr>
              <a:t>¿Les preguntó a los invitados si deseaban participar?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s-MX" dirty="0">
              <a:solidFill>
                <a:srgbClr val="004165"/>
              </a:solidFill>
              <a:latin typeface="Myriad Pro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87928" y="-202362"/>
            <a:ext cx="6608618" cy="1184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1000"/>
              </a:spcBef>
            </a:pPr>
            <a:r>
              <a:rPr lang="en-US" sz="5400" b="1" dirty="0" err="1">
                <a:solidFill>
                  <a:srgbClr val="C00000"/>
                </a:solidFill>
              </a:rPr>
              <a:t>Topicsmaster</a:t>
            </a:r>
            <a:endParaRPr lang="en-US" sz="5400" b="1" dirty="0">
              <a:solidFill>
                <a:srgbClr val="C00000"/>
              </a:solidFill>
            </a:endParaRPr>
          </a:p>
        </p:txBody>
      </p:sp>
      <p:pic>
        <p:nvPicPr>
          <p:cNvPr id="5" name="4 Imagen" descr="C:\Users\Diana\Downloads\CMM_74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3" t="2047" r="16140" b="11162"/>
          <a:stretch/>
        </p:blipFill>
        <p:spPr bwMode="auto">
          <a:xfrm>
            <a:off x="9308123" y="0"/>
            <a:ext cx="2883877" cy="58739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7472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5" t="5164" r="-1" b="18308"/>
          <a:stretch/>
        </p:blipFill>
        <p:spPr bwMode="auto">
          <a:xfrm>
            <a:off x="1" y="0"/>
            <a:ext cx="12191999" cy="6887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3F1CF-F1A5-F949-9F29-7FA1D86DCF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4980" y="1973943"/>
            <a:ext cx="6096001" cy="3823855"/>
          </a:xfrm>
          <a:solidFill>
            <a:srgbClr val="FFFFFF">
              <a:alpha val="89804"/>
            </a:srgbClr>
          </a:solidFill>
        </p:spPr>
        <p:txBody>
          <a:bodyPr>
            <a:normAutofit fontScale="85000" lnSpcReduction="10000"/>
          </a:bodyPr>
          <a:lstStyle/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endParaRPr lang="es-MX" dirty="0">
              <a:solidFill>
                <a:srgbClr val="C00000"/>
              </a:solidFill>
            </a:endParaRP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s-MX" dirty="0">
                <a:solidFill>
                  <a:srgbClr val="C00000"/>
                </a:solidFill>
              </a:rPr>
              <a:t>¿Su discurso fue estructurado?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endParaRPr lang="es-MX" dirty="0">
              <a:solidFill>
                <a:srgbClr val="C00000"/>
              </a:solidFill>
            </a:endParaRP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s-MX" dirty="0">
                <a:solidFill>
                  <a:srgbClr val="C00000"/>
                </a:solidFill>
              </a:rPr>
              <a:t>¿Manifestó un buen lenguaje corporal?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endParaRPr lang="es-MX" dirty="0">
              <a:solidFill>
                <a:srgbClr val="C00000"/>
              </a:solidFill>
            </a:endParaRP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s-MX" dirty="0">
                <a:solidFill>
                  <a:srgbClr val="C00000"/>
                </a:solidFill>
              </a:rPr>
              <a:t> ¿Utilizó variedad vocal?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endParaRPr lang="es-MX" dirty="0">
              <a:solidFill>
                <a:srgbClr val="C00000"/>
              </a:solidFill>
            </a:endParaRP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s-MX" dirty="0">
                <a:solidFill>
                  <a:srgbClr val="C00000"/>
                </a:solidFill>
              </a:rPr>
              <a:t>¿Respondió a la pregunta?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endParaRPr lang="en-US" sz="1600" dirty="0">
              <a:solidFill>
                <a:srgbClr val="C00000"/>
              </a:solidFill>
            </a:endParaRP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endParaRPr lang="en-US" sz="1800" dirty="0">
              <a:solidFill>
                <a:srgbClr val="C00000"/>
              </a:solidFill>
            </a:endParaRP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endParaRPr lang="en-US" sz="1800" dirty="0">
              <a:solidFill>
                <a:srgbClr val="C00000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16116" y="427106"/>
            <a:ext cx="6700980" cy="982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1000"/>
              </a:spcBef>
            </a:pPr>
            <a:r>
              <a:rPr lang="en-US" sz="4400" b="1" dirty="0">
                <a:solidFill>
                  <a:srgbClr val="C00000"/>
                </a:solidFill>
              </a:rPr>
              <a:t> </a:t>
            </a:r>
            <a:r>
              <a:rPr lang="en-US" sz="4400" b="1" dirty="0" err="1">
                <a:solidFill>
                  <a:srgbClr val="C00000"/>
                </a:solidFill>
              </a:rPr>
              <a:t>Orador</a:t>
            </a:r>
            <a:r>
              <a:rPr lang="en-US" sz="4400" b="1" dirty="0">
                <a:solidFill>
                  <a:srgbClr val="C00000"/>
                </a:solidFill>
              </a:rPr>
              <a:t> de Table Topics</a:t>
            </a:r>
          </a:p>
        </p:txBody>
      </p:sp>
    </p:spTree>
    <p:extLst>
      <p:ext uri="{BB962C8B-B14F-4D97-AF65-F5344CB8AC3E}">
        <p14:creationId xmlns:p14="http://schemas.microsoft.com/office/powerpoint/2010/main" val="363549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35C1D38-1B49-4002-4302-259BB660A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3 Imagen" descr="C:\Users\Diana\Downloads\MEL_182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3" r="26411"/>
          <a:stretch/>
        </p:blipFill>
        <p:spPr bwMode="auto">
          <a:xfrm>
            <a:off x="6260122" y="0"/>
            <a:ext cx="5931877" cy="591343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3F1CF-F1A5-F949-9F29-7FA1D86DCF73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87925" y="1355725"/>
            <a:ext cx="8631384" cy="4557713"/>
          </a:xfrm>
          <a:solidFill>
            <a:srgbClr val="FFFFFF">
              <a:alpha val="80000"/>
            </a:srgbClr>
          </a:solidFill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s-MX" sz="2400" dirty="0">
                <a:solidFill>
                  <a:srgbClr val="C00000"/>
                </a:solidFill>
              </a:rPr>
              <a:t>¿Se enfocó en los tres puntos de la evaluación?</a:t>
            </a:r>
          </a:p>
          <a:p>
            <a:pPr lvl="1">
              <a:lnSpc>
                <a:spcPct val="100000"/>
              </a:lnSpc>
            </a:pPr>
            <a:r>
              <a:rPr lang="es-MX" sz="1600" dirty="0">
                <a:solidFill>
                  <a:srgbClr val="C00000"/>
                </a:solidFill>
              </a:rPr>
              <a:t>Lo que hizo bien</a:t>
            </a:r>
          </a:p>
          <a:p>
            <a:pPr lvl="1">
              <a:lnSpc>
                <a:spcPct val="100000"/>
              </a:lnSpc>
            </a:pPr>
            <a:r>
              <a:rPr lang="es-MX" sz="1600" dirty="0">
                <a:solidFill>
                  <a:srgbClr val="C00000"/>
                </a:solidFill>
              </a:rPr>
              <a:t>Lo que se puede mejorar</a:t>
            </a:r>
          </a:p>
          <a:p>
            <a:pPr lvl="1">
              <a:lnSpc>
                <a:spcPct val="100000"/>
              </a:lnSpc>
            </a:pPr>
            <a:r>
              <a:rPr lang="es-MX" sz="1600" dirty="0">
                <a:solidFill>
                  <a:srgbClr val="C00000"/>
                </a:solidFill>
              </a:rPr>
              <a:t>Lo que no se debe hacer</a:t>
            </a:r>
            <a:endParaRPr lang="es-MX" sz="1400" dirty="0">
              <a:solidFill>
                <a:srgbClr val="C00000"/>
              </a:solidFill>
            </a:endParaRP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s-MX" sz="2400" dirty="0">
                <a:solidFill>
                  <a:srgbClr val="C00000"/>
                </a:solidFill>
              </a:rPr>
              <a:t>¿Indicó específicamente cuáles son los principales aciertos del orador?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C00000"/>
                </a:solidFill>
              </a:rPr>
              <a:t>Recomendó áreas de mejora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s-MX" sz="2400" dirty="0">
                <a:solidFill>
                  <a:srgbClr val="C00000"/>
                </a:solidFill>
              </a:rPr>
              <a:t>Mencionó  si cumplió con los objetivos solicitados 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s-MX" sz="2400" dirty="0">
                <a:solidFill>
                  <a:srgbClr val="C00000"/>
                </a:solidFill>
              </a:rPr>
              <a:t>Empezó y terminó con comentarios positivos hacia el orador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3200" dirty="0">
              <a:solidFill>
                <a:srgbClr val="C00000"/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484910" y="15028"/>
            <a:ext cx="7204362" cy="982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1000"/>
              </a:spcBef>
            </a:pPr>
            <a:r>
              <a:rPr lang="en-US" sz="4400" b="1" dirty="0" err="1">
                <a:solidFill>
                  <a:srgbClr val="C00000"/>
                </a:solidFill>
              </a:rPr>
              <a:t>Evaluador</a:t>
            </a:r>
            <a:r>
              <a:rPr lang="en-US" sz="4400" b="1" dirty="0">
                <a:solidFill>
                  <a:srgbClr val="C00000"/>
                </a:solidFill>
              </a:rPr>
              <a:t> de </a:t>
            </a:r>
            <a:r>
              <a:rPr lang="en-US" sz="4400" b="1" dirty="0" err="1">
                <a:solidFill>
                  <a:srgbClr val="C00000"/>
                </a:solidFill>
              </a:rPr>
              <a:t>Proyectos</a:t>
            </a:r>
            <a:endParaRPr lang="en-US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366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E5852D1-342A-BBE7-79E5-579F83EA0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7360F2-0FDA-C44C-8AC9-154C3EAE0E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¿</a:t>
            </a:r>
            <a:r>
              <a:rPr lang="en-US" dirty="0" err="1">
                <a:solidFill>
                  <a:srgbClr val="C00000"/>
                </a:solidFill>
              </a:rPr>
              <a:t>Dudas</a:t>
            </a:r>
            <a:r>
              <a:rPr lang="en-US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33757473"/>
      </p:ext>
    </p:extLst>
  </p:cSld>
  <p:clrMapOvr>
    <a:masterClrMapping/>
  </p:clrMapOvr>
</p:sld>
</file>

<file path=ppt/theme/theme1.xml><?xml version="1.0" encoding="utf-8"?>
<a:theme xmlns:a="http://schemas.openxmlformats.org/drawingml/2006/main" name="414-PowerpointTemplate16X9">
  <a:themeElements>
    <a:clrScheme name="Toastmasters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B3C3D3"/>
      </a:accent1>
      <a:accent2>
        <a:srgbClr val="7B98B2"/>
      </a:accent2>
      <a:accent3>
        <a:srgbClr val="497593"/>
      </a:accent3>
      <a:accent4>
        <a:srgbClr val="0B5879"/>
      </a:accent4>
      <a:accent5>
        <a:srgbClr val="004061"/>
      </a:accent5>
      <a:accent6>
        <a:srgbClr val="004165"/>
      </a:accent6>
      <a:hlink>
        <a:srgbClr val="0248C2"/>
      </a:hlink>
      <a:folHlink>
        <a:srgbClr val="0248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14-PowerpoitTemplate16X9" id="{96063725-7E05-C44F-8890-68DF93CBD323}" vid="{16414037-9159-2E40-A0DB-93289D8BE62A}"/>
    </a:ext>
  </a:extLst>
</a:theme>
</file>

<file path=ppt/theme/theme2.xml><?xml version="1.0" encoding="utf-8"?>
<a:theme xmlns:a="http://schemas.openxmlformats.org/drawingml/2006/main" name="Toastmasters Theme Dark Mode">
  <a:themeElements>
    <a:clrScheme name="Toastmasters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B3C3D3"/>
      </a:accent1>
      <a:accent2>
        <a:srgbClr val="7B98B2"/>
      </a:accent2>
      <a:accent3>
        <a:srgbClr val="497593"/>
      </a:accent3>
      <a:accent4>
        <a:srgbClr val="0B5879"/>
      </a:accent4>
      <a:accent5>
        <a:srgbClr val="004061"/>
      </a:accent5>
      <a:accent6>
        <a:srgbClr val="004165"/>
      </a:accent6>
      <a:hlink>
        <a:srgbClr val="0248C2"/>
      </a:hlink>
      <a:folHlink>
        <a:srgbClr val="0248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14-PowerpoitTemplate16X9" id="{96063725-7E05-C44F-8890-68DF93CBD323}" vid="{0545A7BE-8E6E-6643-95ED-113AE53B1E33}"/>
    </a:ext>
  </a:extLst>
</a:theme>
</file>

<file path=ppt/theme/theme3.xml><?xml version="1.0" encoding="utf-8"?>
<a:theme xmlns:a="http://schemas.openxmlformats.org/drawingml/2006/main" name="1_Toastmasters Theme Dark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14B-PowerpointTemplate16X9" id="{D6E516C8-433E-B34F-8F17-EA4093544C89}" vid="{CECAD150-C7FB-834D-BAC7-7886955E70F2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414-PowerpointTemplate16X9</Template>
  <TotalTime>2968</TotalTime>
  <Words>672</Words>
  <Application>Microsoft Office PowerPoint</Application>
  <PresentationFormat>Panorámica</PresentationFormat>
  <Paragraphs>121</Paragraphs>
  <Slides>20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20</vt:i4>
      </vt:variant>
    </vt:vector>
  </HeadingPairs>
  <TitlesOfParts>
    <vt:vector size="27" baseType="lpstr">
      <vt:lpstr>Arial</vt:lpstr>
      <vt:lpstr>Calibri</vt:lpstr>
      <vt:lpstr>Myriad Pro</vt:lpstr>
      <vt:lpstr>Myriad Pro Semibold</vt:lpstr>
      <vt:lpstr>414-PowerpointTemplate16X9</vt:lpstr>
      <vt:lpstr>Toastmasters Theme Dark Mode</vt:lpstr>
      <vt:lpstr>1_Toastmasters Theme Dark Mode</vt:lpstr>
      <vt:lpstr>EVALUACIÓN GENERAL</vt:lpstr>
      <vt:lpstr>Presentación de PowerPoint</vt:lpstr>
      <vt:lpstr>ASUMIR ESTE ROL, MEJORA:</vt:lpstr>
      <vt:lpstr>FUNCIONES DEL EVALUADOR GENERAL</vt:lpstr>
      <vt:lpstr>ASPECTOS A EVALUAR</vt:lpstr>
      <vt:lpstr>Presentación de PowerPoint</vt:lpstr>
      <vt:lpstr>¿CÓMO DESCRIBIR LA FUNCIÓN?</vt:lpstr>
      <vt:lpstr>EJEMPLOS DE OBSERVACIONES</vt:lpstr>
      <vt:lpstr>ANTES DE LA SESIÓN</vt:lpstr>
      <vt:lpstr>DURANTE LA SESIÓN</vt:lpstr>
      <vt:lpstr>¿Que debe evaluar de cada función?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¿Dudas?</vt:lpstr>
    </vt:vector>
  </TitlesOfParts>
  <Company>Lobillo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EVALUACIÓN GENERAL</dc:title>
  <dc:creator>Lobillo</dc:creator>
  <cp:lastModifiedBy>ALONSO ANDRADE AGUILAR</cp:lastModifiedBy>
  <cp:revision>58</cp:revision>
  <dcterms:created xsi:type="dcterms:W3CDTF">2021-04-21T22:36:24Z</dcterms:created>
  <dcterms:modified xsi:type="dcterms:W3CDTF">2023-03-11T19:17:07Z</dcterms:modified>
</cp:coreProperties>
</file>