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73" r:id="rId4"/>
    <p:sldId id="258" r:id="rId5"/>
    <p:sldId id="269" r:id="rId6"/>
    <p:sldId id="271" r:id="rId7"/>
    <p:sldId id="323" r:id="rId8"/>
    <p:sldId id="270" r:id="rId9"/>
    <p:sldId id="327" r:id="rId10"/>
    <p:sldId id="328" r:id="rId11"/>
    <p:sldId id="300" r:id="rId12"/>
    <p:sldId id="307" r:id="rId13"/>
    <p:sldId id="262" r:id="rId14"/>
    <p:sldId id="324" r:id="rId15"/>
    <p:sldId id="267" r:id="rId16"/>
    <p:sldId id="268" r:id="rId17"/>
    <p:sldId id="325" r:id="rId18"/>
    <p:sldId id="326" r:id="rId1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0E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605EF-BF70-43F2-93F5-9D4895B2869D}" type="datetimeFigureOut">
              <a:rPr lang="es-MX" smtClean="0"/>
              <a:t>10/03/2023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E4447-27B3-4FF5-A28C-885670B6EC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607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39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FA273F-00D0-4F08-3B70-311DEAAE6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CC2ADE-2832-593B-A1F4-43CC871FE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E817E4-805C-19D8-F1C5-0CEDF325E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D3EF-6BB2-4D59-9C88-B560947CD3F1}" type="datetimeFigureOut">
              <a:rPr lang="es-MX" smtClean="0"/>
              <a:t>10/03/2023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704EBD-D0A3-C5F5-CEB5-CD314E82E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909CA7-6801-42BE-9622-21541D6C6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EA7B-263B-48A7-806F-6552964A4B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4276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A4A6EA-11AF-D632-F9B5-C0DBF1B8C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CFE47D-43D5-7092-1B2A-EE9552A7A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293C8B-BF91-EC28-E82D-FC18DA921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D3EF-6BB2-4D59-9C88-B560947CD3F1}" type="datetimeFigureOut">
              <a:rPr lang="es-MX" smtClean="0"/>
              <a:t>10/03/2023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C943C1-CA0F-E7D9-CD85-F1D3CCF38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8829D5-CA1F-1141-AF29-9951E830F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EA7B-263B-48A7-806F-6552964A4B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9817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7B4164-D3D3-BF19-D78C-6DB7233FE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262DA2-734D-F172-2318-33CFF82D9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04259C-4B19-A3D8-ADE6-25A014A8B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D3EF-6BB2-4D59-9C88-B560947CD3F1}" type="datetimeFigureOut">
              <a:rPr lang="es-MX" smtClean="0"/>
              <a:t>10/03/2023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30B938-0B00-9813-27A8-14342F638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335B3D-CBAF-16CA-E786-585FA9783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EA7B-263B-48A7-806F-6552964A4B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0829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13FDC2-42F3-D73D-1903-D09930E72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B66D51-0937-D4B4-DCBC-A4D93DEC9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348A75-5326-F933-FBF4-552A52DE3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530F9F-5C34-40CD-DA3A-18AB5C1A0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D3EF-6BB2-4D59-9C88-B560947CD3F1}" type="datetimeFigureOut">
              <a:rPr lang="es-MX" smtClean="0"/>
              <a:t>10/03/2023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FA825B-2ED6-CDA1-4468-B2DB82949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9DD606-27B9-C3BB-1602-93A5E442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EA7B-263B-48A7-806F-6552964A4B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3503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B9223B-3432-36A7-9685-2E7843ACB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BCCE7A1-00CF-CE52-2A46-83DEEE537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6CDEED-3908-C948-F52C-8CA37FAE9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EF06BD6-461C-F794-5621-E30291EB32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1854F2-0234-71D7-43D2-B94C849C4F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3790289-B015-BF43-7B1F-E15279B90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D3EF-6BB2-4D59-9C88-B560947CD3F1}" type="datetimeFigureOut">
              <a:rPr lang="es-MX" smtClean="0"/>
              <a:t>10/03/2023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ABC2D40-E9D5-6018-33E8-885D253C9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77FB93-A0D5-C5A8-1347-70F2B11D4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EA7B-263B-48A7-806F-6552964A4B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9322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FA315-5A9F-A783-241D-CA26504A5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BAD378F-8BFE-D6B4-A18F-157C179F2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D3EF-6BB2-4D59-9C88-B560947CD3F1}" type="datetimeFigureOut">
              <a:rPr lang="es-MX" smtClean="0"/>
              <a:t>10/03/2023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C242B4C-3989-3DD5-9A76-0C3A242E4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8216CA-6271-0CEC-5FF9-455F0BC82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EA7B-263B-48A7-806F-6552964A4B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6186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D15D91-E593-DC49-4464-B479CD6D7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D3EF-6BB2-4D59-9C88-B560947CD3F1}" type="datetimeFigureOut">
              <a:rPr lang="es-MX" smtClean="0"/>
              <a:t>10/03/2023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CB22DA0-C201-9C09-B074-416705A0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FA9CD-3F2E-9EFD-C380-F8FE6275B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EA7B-263B-48A7-806F-6552964A4B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9322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8AD81-798A-959F-F313-1A31C9ACA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5E39A2-BFBF-55A7-AF17-8A88ADAFD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2539FD-0505-2CA9-9178-155D40944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A112D4-2947-0884-EB40-95BC8A128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D3EF-6BB2-4D59-9C88-B560947CD3F1}" type="datetimeFigureOut">
              <a:rPr lang="es-MX" smtClean="0"/>
              <a:t>10/03/2023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1EC34-B3F4-BC01-86D4-C4FBD747E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3411F1-DC76-F3C5-4F69-F7A80B612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EA7B-263B-48A7-806F-6552964A4B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5886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76955C-B32D-AB6A-36BC-CB08A30FB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04BBF66-D784-B0EB-EA21-26418E376C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27C1BB2-68A2-9CCA-FB4F-A055829977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6D0344-2340-5D27-2544-EA0FD39CD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D3EF-6BB2-4D59-9C88-B560947CD3F1}" type="datetimeFigureOut">
              <a:rPr lang="es-MX" smtClean="0"/>
              <a:t>10/03/2023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B1BB8E-8F38-2B8C-1914-5BE8107E2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CF6C71-FB89-0508-6535-3B0DB178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EA7B-263B-48A7-806F-6552964A4B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6715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11C1D8-ABE5-0C5C-ECAF-253135A60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B0EED7-AFA2-2196-4915-81E05FE4FB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22964F-0036-80EB-F90B-53460BAC4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D3EF-6BB2-4D59-9C88-B560947CD3F1}" type="datetimeFigureOut">
              <a:rPr lang="es-MX" smtClean="0"/>
              <a:t>10/03/2023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B7D3DC-9CBC-B0F7-BACA-2456DADC1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D08766-FC0A-B65B-E26D-FB93D78D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EA7B-263B-48A7-806F-6552964A4B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8973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D57C7DE-C887-A422-9F92-057F2A4C5F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47E729-EC92-C25B-C24E-D160D00E3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186B57-84B3-BBD8-ADC3-9364FA15A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D3EF-6BB2-4D59-9C88-B560947CD3F1}" type="datetimeFigureOut">
              <a:rPr lang="es-MX" smtClean="0"/>
              <a:t>10/03/2023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C664BC-52B4-D2E1-C3AD-28F27A24B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D48A6D-E452-CBFF-5166-5FCA75608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EA7B-263B-48A7-806F-6552964A4B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586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2C4270-C58C-C940-B0EF-3FBEAD7572B5}"/>
              </a:ext>
            </a:extLst>
          </p:cNvPr>
          <p:cNvSpPr/>
          <p:nvPr userDrawn="1"/>
        </p:nvSpPr>
        <p:spPr>
          <a:xfrm rot="10800000">
            <a:off x="0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D48D7-EAA2-964B-A120-85C67653E646}"/>
              </a:ext>
            </a:extLst>
          </p:cNvPr>
          <p:cNvCxnSpPr/>
          <p:nvPr userDrawn="1"/>
        </p:nvCxnSpPr>
        <p:spPr>
          <a:xfrm>
            <a:off x="406402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4999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632447-B762-F14C-9D91-BE4817800ADD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8101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2AEAF1C-DEDA-FDC1-2145-73F6B1EF2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64B590D-53F4-CB6A-8902-5E3819AC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A290DA-02D9-E342-D5AB-35960CAA87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4D3EF-6BB2-4D59-9C88-B560947CD3F1}" type="datetimeFigureOut">
              <a:rPr lang="es-MX" smtClean="0"/>
              <a:t>10/03/2023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A138FE-003F-F28D-FDFE-2D450EF28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08A75F-2517-752B-7566-2E96FB0ED3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EEA7B-263B-48A7-806F-6552964A4B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8557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2A491E-6418-A67B-2F26-6A31FCCC0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84475"/>
            <a:ext cx="9144000" cy="2387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MX" b="1" dirty="0">
                <a:solidFill>
                  <a:srgbClr val="C00000"/>
                </a:solidFill>
              </a:rPr>
              <a:t>DESARROLLA  A TUS LÍDERES EN CASA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EDDB88E-5C38-3651-4774-830BB0177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050" y="805457"/>
            <a:ext cx="4422523" cy="88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208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764BAEB3-E0FA-8690-AF0E-7755DC225A44}"/>
              </a:ext>
            </a:extLst>
          </p:cNvPr>
          <p:cNvSpPr txBox="1"/>
          <p:nvPr/>
        </p:nvSpPr>
        <p:spPr>
          <a:xfrm>
            <a:off x="384313" y="1664183"/>
            <a:ext cx="1109206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4000" dirty="0">
                <a:solidFill>
                  <a:schemeClr val="accent1">
                    <a:lumMod val="50000"/>
                  </a:schemeClr>
                </a:solidFill>
              </a:rPr>
              <a:t>Una organización mundial, no lucrativa, que busca empoderar a personas para que sean mejores líderes y comunicadores.</a:t>
            </a:r>
          </a:p>
          <a:p>
            <a:pPr algn="just"/>
            <a:endParaRPr lang="es-MX" sz="40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4000" dirty="0">
                <a:solidFill>
                  <a:schemeClr val="accent1">
                    <a:lumMod val="50000"/>
                  </a:schemeClr>
                </a:solidFill>
              </a:rPr>
              <a:t>Una red con más de 352,000 socios en más de 16,400 clubes en 141 países</a:t>
            </a:r>
          </a:p>
          <a:p>
            <a:pPr algn="just"/>
            <a:endParaRPr lang="es-MX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E9FC2238-D077-9901-1472-8EE937D3E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620"/>
            <a:ext cx="10515600" cy="1325563"/>
          </a:xfrm>
        </p:spPr>
        <p:txBody>
          <a:bodyPr>
            <a:noAutofit/>
          </a:bodyPr>
          <a:lstStyle/>
          <a:p>
            <a:r>
              <a:rPr lang="es-MX" sz="3600" b="1" dirty="0">
                <a:solidFill>
                  <a:srgbClr val="C00000"/>
                </a:solidFill>
              </a:rPr>
              <a:t>¿Qué es Toastmasters?</a:t>
            </a:r>
            <a:endParaRPr lang="es-MX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079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764BAEB3-E0FA-8690-AF0E-7755DC225A44}"/>
              </a:ext>
            </a:extLst>
          </p:cNvPr>
          <p:cNvSpPr txBox="1"/>
          <p:nvPr/>
        </p:nvSpPr>
        <p:spPr>
          <a:xfrm>
            <a:off x="278296" y="303223"/>
            <a:ext cx="11092069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Una organización con casi </a:t>
            </a:r>
            <a:r>
              <a:rPr lang="es-MX" sz="3200" b="1" dirty="0">
                <a:solidFill>
                  <a:srgbClr val="C00000"/>
                </a:solidFill>
              </a:rPr>
              <a:t>100 años </a:t>
            </a:r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de experiencia en el </a:t>
            </a:r>
            <a:r>
              <a:rPr lang="es-MX" sz="3200" b="1" dirty="0">
                <a:solidFill>
                  <a:srgbClr val="C00000"/>
                </a:solidFill>
              </a:rPr>
              <a:t>desarrollo de las habilidades </a:t>
            </a:r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de presentaciones en público, </a:t>
            </a:r>
            <a:r>
              <a:rPr lang="es-MX" sz="3200" b="1" dirty="0">
                <a:solidFill>
                  <a:srgbClr val="C00000"/>
                </a:solidFill>
              </a:rPr>
              <a:t>comunicación y  liderazgo </a:t>
            </a:r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que ha estado transformándose para cubrir las necesidades de los profesionales en todo momento.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MX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MX" sz="32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s-MX" sz="32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s-MX" sz="32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s-MX" sz="32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s-MX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El más grande proveedor de una experiencia dinámica y de alto valor sobre comunicación y liderazgo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54C6CCF-AE2D-0EF4-B8AE-54E92DCA2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453" y="3018183"/>
            <a:ext cx="5751443" cy="247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51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A48FEC-93A8-2215-C3DD-A5C3287B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8220"/>
            <a:ext cx="10515600" cy="1325563"/>
          </a:xfrm>
        </p:spPr>
        <p:txBody>
          <a:bodyPr>
            <a:noAutofit/>
          </a:bodyPr>
          <a:lstStyle/>
          <a:p>
            <a:r>
              <a:rPr lang="es-MX" sz="3600" b="1" dirty="0">
                <a:solidFill>
                  <a:srgbClr val="C00000"/>
                </a:solidFill>
              </a:rPr>
              <a:t>¿Quién está aprovechando a Toastmasters?</a:t>
            </a:r>
            <a:br>
              <a:rPr lang="es-MX" sz="3600" b="1" dirty="0">
                <a:solidFill>
                  <a:srgbClr val="C00000"/>
                </a:solidFill>
              </a:rPr>
            </a:br>
            <a:br>
              <a:rPr lang="es-MX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▸ Más de la mitad de las empresas enlistadas en </a:t>
            </a:r>
            <a:r>
              <a:rPr lang="es-MX" sz="2800" dirty="0" err="1">
                <a:solidFill>
                  <a:schemeClr val="accent1">
                    <a:lumMod val="50000"/>
                  </a:schemeClr>
                </a:solidFill>
              </a:rPr>
              <a:t>Fortune</a:t>
            </a:r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 500 tienen, al menos, un club.</a:t>
            </a:r>
            <a:br>
              <a:rPr lang="es-MX" sz="2800" dirty="0">
                <a:solidFill>
                  <a:schemeClr val="accent1">
                    <a:lumMod val="50000"/>
                  </a:schemeClr>
                </a:solidFill>
              </a:rPr>
            </a:br>
            <a:endParaRPr lang="es-MX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F7AEB78-9FC0-9885-8F60-DF49BAB590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77" t="30823" r="10469" b="18736"/>
          <a:stretch/>
        </p:blipFill>
        <p:spPr>
          <a:xfrm>
            <a:off x="838200" y="2452205"/>
            <a:ext cx="10186988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46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9E9667E-D2C3-E748-48BC-0EBACE95EB56}"/>
              </a:ext>
            </a:extLst>
          </p:cNvPr>
          <p:cNvSpPr txBox="1"/>
          <p:nvPr/>
        </p:nvSpPr>
        <p:spPr>
          <a:xfrm>
            <a:off x="371986" y="1928354"/>
            <a:ext cx="7845288" cy="3780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▸ </a:t>
            </a:r>
            <a:r>
              <a:rPr lang="es-MX" sz="2400" dirty="0">
                <a:solidFill>
                  <a:schemeClr val="accent1">
                    <a:lumMod val="50000"/>
                  </a:schemeClr>
                </a:solidFill>
              </a:rPr>
              <a:t>Fomenta el avance y desarrollo profesional.</a:t>
            </a:r>
          </a:p>
          <a:p>
            <a:pPr>
              <a:lnSpc>
                <a:spcPct val="150000"/>
              </a:lnSpc>
            </a:pPr>
            <a:r>
              <a:rPr lang="es-MX" sz="2400" dirty="0">
                <a:solidFill>
                  <a:schemeClr val="accent1">
                    <a:lumMod val="50000"/>
                  </a:schemeClr>
                </a:solidFill>
              </a:rPr>
              <a:t>▸ Aumenta los programas de entrenamiento existentes.</a:t>
            </a:r>
          </a:p>
          <a:p>
            <a:pPr>
              <a:lnSpc>
                <a:spcPct val="150000"/>
              </a:lnSpc>
            </a:pPr>
            <a:r>
              <a:rPr lang="es-MX" sz="2400" dirty="0">
                <a:solidFill>
                  <a:schemeClr val="accent1">
                    <a:lumMod val="50000"/>
                  </a:schemeClr>
                </a:solidFill>
              </a:rPr>
              <a:t>▸ Proporciona a los empleados un valor agregado.</a:t>
            </a:r>
          </a:p>
          <a:p>
            <a:pPr>
              <a:lnSpc>
                <a:spcPct val="150000"/>
              </a:lnSpc>
            </a:pPr>
            <a:r>
              <a:rPr lang="es-MX" sz="2400" dirty="0">
                <a:solidFill>
                  <a:schemeClr val="accent1">
                    <a:lumMod val="50000"/>
                  </a:schemeClr>
                </a:solidFill>
              </a:rPr>
              <a:t>▸ Consolida equipos sanos y fraternos.</a:t>
            </a:r>
          </a:p>
          <a:p>
            <a:pPr>
              <a:lnSpc>
                <a:spcPct val="150000"/>
              </a:lnSpc>
            </a:pPr>
            <a:r>
              <a:rPr lang="es-MX" sz="2400" dirty="0">
                <a:solidFill>
                  <a:schemeClr val="accent1">
                    <a:lumMod val="50000"/>
                  </a:schemeClr>
                </a:solidFill>
              </a:rPr>
              <a:t>▸ Alienta la retención de empleados.</a:t>
            </a:r>
          </a:p>
          <a:p>
            <a:pPr>
              <a:lnSpc>
                <a:spcPct val="150000"/>
              </a:lnSpc>
            </a:pPr>
            <a:r>
              <a:rPr lang="es-MX" sz="2400" dirty="0">
                <a:solidFill>
                  <a:schemeClr val="accent1">
                    <a:lumMod val="50000"/>
                  </a:schemeClr>
                </a:solidFill>
              </a:rPr>
              <a:t>▸ Fortalece el liderazgo dentro de la organización</a:t>
            </a:r>
          </a:p>
          <a:p>
            <a:pPr>
              <a:lnSpc>
                <a:spcPct val="150000"/>
              </a:lnSpc>
            </a:pPr>
            <a:endParaRPr lang="es-MX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0F869E9-3071-EC69-9A6E-8524B0E3BB73}"/>
              </a:ext>
            </a:extLst>
          </p:cNvPr>
          <p:cNvSpPr txBox="1"/>
          <p:nvPr/>
        </p:nvSpPr>
        <p:spPr>
          <a:xfrm>
            <a:off x="764168" y="423226"/>
            <a:ext cx="70609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600" b="1" dirty="0">
                <a:solidFill>
                  <a:srgbClr val="C00000"/>
                </a:solidFill>
              </a:rPr>
              <a:t>Beneficios de formar un </a:t>
            </a:r>
          </a:p>
          <a:p>
            <a:pPr algn="ctr"/>
            <a:r>
              <a:rPr lang="es-MX" sz="3600" b="1" dirty="0">
                <a:solidFill>
                  <a:srgbClr val="C00000"/>
                </a:solidFill>
              </a:rPr>
              <a:t>Club Toastmasters.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7B1F8FC-7D48-5F82-ED40-C30E12D3D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1938" y="0"/>
            <a:ext cx="4040062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72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2E5F5E2A-D646-533C-0F72-86F5FAB3E302}"/>
              </a:ext>
            </a:extLst>
          </p:cNvPr>
          <p:cNvSpPr txBox="1"/>
          <p:nvPr/>
        </p:nvSpPr>
        <p:spPr>
          <a:xfrm>
            <a:off x="2557671" y="287134"/>
            <a:ext cx="10137912" cy="5806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600" dirty="0">
                <a:solidFill>
                  <a:schemeClr val="accent1">
                    <a:lumMod val="50000"/>
                  </a:schemeClr>
                </a:solidFill>
              </a:rPr>
              <a:t>Conducir reuniones efectivas.</a:t>
            </a:r>
          </a:p>
          <a:p>
            <a:pPr>
              <a:lnSpc>
                <a:spcPct val="150000"/>
              </a:lnSpc>
            </a:pPr>
            <a:r>
              <a:rPr lang="es-MX" sz="3600" dirty="0">
                <a:solidFill>
                  <a:schemeClr val="accent1">
                    <a:lumMod val="50000"/>
                  </a:schemeClr>
                </a:solidFill>
              </a:rPr>
              <a:t>Administrar el tiempo.</a:t>
            </a:r>
          </a:p>
          <a:p>
            <a:pPr>
              <a:lnSpc>
                <a:spcPct val="150000"/>
              </a:lnSpc>
            </a:pPr>
            <a:r>
              <a:rPr lang="es-MX" sz="3600" dirty="0">
                <a:solidFill>
                  <a:schemeClr val="accent1">
                    <a:lumMod val="50000"/>
                  </a:schemeClr>
                </a:solidFill>
              </a:rPr>
              <a:t>Mejorar sus habilidades de escucha.</a:t>
            </a:r>
          </a:p>
          <a:p>
            <a:pPr>
              <a:lnSpc>
                <a:spcPct val="150000"/>
              </a:lnSpc>
            </a:pPr>
            <a:r>
              <a:rPr lang="es-MX" sz="3600" dirty="0">
                <a:solidFill>
                  <a:schemeClr val="accent1">
                    <a:lumMod val="50000"/>
                  </a:schemeClr>
                </a:solidFill>
              </a:rPr>
              <a:t>Potencializar sus presentaciones.</a:t>
            </a:r>
          </a:p>
          <a:p>
            <a:pPr>
              <a:lnSpc>
                <a:spcPct val="150000"/>
              </a:lnSpc>
            </a:pPr>
            <a:r>
              <a:rPr lang="es-MX" sz="3600" dirty="0">
                <a:solidFill>
                  <a:schemeClr val="accent1">
                    <a:lumMod val="50000"/>
                  </a:schemeClr>
                </a:solidFill>
              </a:rPr>
              <a:t>Fomentar la colaboración.</a:t>
            </a:r>
          </a:p>
          <a:p>
            <a:pPr>
              <a:lnSpc>
                <a:spcPct val="150000"/>
              </a:lnSpc>
            </a:pPr>
            <a:r>
              <a:rPr lang="es-MX" sz="3600" dirty="0">
                <a:solidFill>
                  <a:schemeClr val="accent1">
                    <a:lumMod val="50000"/>
                  </a:schemeClr>
                </a:solidFill>
              </a:rPr>
              <a:t>Guiar equipos al éxito.</a:t>
            </a:r>
          </a:p>
          <a:p>
            <a:pPr>
              <a:lnSpc>
                <a:spcPct val="150000"/>
              </a:lnSpc>
            </a:pPr>
            <a:r>
              <a:rPr lang="es-MX" sz="3600" dirty="0">
                <a:solidFill>
                  <a:schemeClr val="accent1">
                    <a:lumMod val="50000"/>
                  </a:schemeClr>
                </a:solidFill>
              </a:rPr>
              <a:t>Recibir e implementar retroalimentación</a:t>
            </a:r>
          </a:p>
        </p:txBody>
      </p:sp>
      <p:pic>
        <p:nvPicPr>
          <p:cNvPr id="11" name="Gráfico 10" descr="Martillo de juez con relleno sólido">
            <a:extLst>
              <a:ext uri="{FF2B5EF4-FFF2-40B4-BE49-F238E27FC236}">
                <a16:creationId xmlns:a16="http://schemas.microsoft.com/office/drawing/2014/main" id="{B3A202DA-4E80-4643-6853-A3FACACE18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819" y="566530"/>
            <a:ext cx="622852" cy="622852"/>
          </a:xfrm>
          <a:prstGeom prst="rect">
            <a:avLst/>
          </a:prstGeom>
        </p:spPr>
      </p:pic>
      <p:pic>
        <p:nvPicPr>
          <p:cNvPr id="13" name="Gráfico 12" descr="Cronómetro con relleno sólido">
            <a:extLst>
              <a:ext uri="{FF2B5EF4-FFF2-40B4-BE49-F238E27FC236}">
                <a16:creationId xmlns:a16="http://schemas.microsoft.com/office/drawing/2014/main" id="{AA2D9FB2-6E3C-487E-D17F-5B7D96E0D3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34819" y="1348408"/>
            <a:ext cx="576470" cy="576470"/>
          </a:xfrm>
          <a:prstGeom prst="rect">
            <a:avLst/>
          </a:prstGeom>
        </p:spPr>
      </p:pic>
      <p:pic>
        <p:nvPicPr>
          <p:cNvPr id="15" name="Gráfico 14" descr="Oreja con relleno sólido">
            <a:extLst>
              <a:ext uri="{FF2B5EF4-FFF2-40B4-BE49-F238E27FC236}">
                <a16:creationId xmlns:a16="http://schemas.microsoft.com/office/drawing/2014/main" id="{89D42FEE-F3D8-FE61-BC8A-1C2C1F19B6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11627" y="2083904"/>
            <a:ext cx="669235" cy="669235"/>
          </a:xfrm>
          <a:prstGeom prst="rect">
            <a:avLst/>
          </a:prstGeom>
        </p:spPr>
      </p:pic>
      <p:pic>
        <p:nvPicPr>
          <p:cNvPr id="17" name="Gráfico 16" descr="Reproducir con relleno sólido">
            <a:extLst>
              <a:ext uri="{FF2B5EF4-FFF2-40B4-BE49-F238E27FC236}">
                <a16:creationId xmlns:a16="http://schemas.microsoft.com/office/drawing/2014/main" id="{0F5425BC-2FC1-028D-3A1B-76C9CA07FA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17645" y="2912165"/>
            <a:ext cx="563217" cy="563217"/>
          </a:xfrm>
          <a:prstGeom prst="rect">
            <a:avLst/>
          </a:prstGeom>
        </p:spPr>
      </p:pic>
      <p:pic>
        <p:nvPicPr>
          <p:cNvPr id="19" name="Gráfico 18" descr="Chateo con relleno sólido">
            <a:extLst>
              <a:ext uri="{FF2B5EF4-FFF2-40B4-BE49-F238E27FC236}">
                <a16:creationId xmlns:a16="http://schemas.microsoft.com/office/drawing/2014/main" id="{54CF7A6A-6EA2-F660-38DE-FA181C7C56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41445" y="3721648"/>
            <a:ext cx="616226" cy="616226"/>
          </a:xfrm>
          <a:prstGeom prst="rect">
            <a:avLst/>
          </a:prstGeom>
        </p:spPr>
      </p:pic>
      <p:pic>
        <p:nvPicPr>
          <p:cNvPr id="23" name="Gráfico 22" descr="Lluvia de ideas de grupo con relleno sólido">
            <a:extLst>
              <a:ext uri="{FF2B5EF4-FFF2-40B4-BE49-F238E27FC236}">
                <a16:creationId xmlns:a16="http://schemas.microsoft.com/office/drawing/2014/main" id="{851216C8-BC76-94AB-A799-0C54591F9E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06659" y="5240671"/>
            <a:ext cx="722243" cy="722243"/>
          </a:xfrm>
          <a:prstGeom prst="rect">
            <a:avLst/>
          </a:prstGeom>
        </p:spPr>
      </p:pic>
      <p:pic>
        <p:nvPicPr>
          <p:cNvPr id="25" name="Gráfico 24" descr="Éxito de grupo con relleno sólido">
            <a:extLst>
              <a:ext uri="{FF2B5EF4-FFF2-40B4-BE49-F238E27FC236}">
                <a16:creationId xmlns:a16="http://schemas.microsoft.com/office/drawing/2014/main" id="{4638D719-EDA5-B33F-BD34-1FDCA779036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959666" y="4584140"/>
            <a:ext cx="616227" cy="61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69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6C68304-A90E-6521-B871-BB4192C1E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" y="3175"/>
            <a:ext cx="12184767" cy="6853931"/>
          </a:xfrm>
          <a:prstGeom prst="rect">
            <a:avLst/>
          </a:prstGeom>
        </p:spPr>
      </p:pic>
      <p:pic>
        <p:nvPicPr>
          <p:cNvPr id="3074" name="Picture 2" descr="https://toastmasterscdn.azureedge.net/medias/images/pathways/logos/pathways-logo-final-rgb-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76" y="739035"/>
            <a:ext cx="10994705" cy="439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447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7D67EA51-1026-D0F2-64FF-95B3A30EFA91}"/>
              </a:ext>
            </a:extLst>
          </p:cNvPr>
          <p:cNvSpPr txBox="1"/>
          <p:nvPr/>
        </p:nvSpPr>
        <p:spPr>
          <a:xfrm>
            <a:off x="1152939" y="1854082"/>
            <a:ext cx="9568070" cy="3890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▸ </a:t>
            </a:r>
            <a:r>
              <a:rPr lang="es-MX" sz="2800" dirty="0" err="1">
                <a:solidFill>
                  <a:schemeClr val="accent1">
                    <a:lumMod val="50000"/>
                  </a:schemeClr>
                </a:solidFill>
              </a:rPr>
              <a:t>Pathways</a:t>
            </a:r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 es el programa educativo de Toastmasters.</a:t>
            </a:r>
          </a:p>
          <a:p>
            <a:pPr>
              <a:lnSpc>
                <a:spcPct val="150000"/>
              </a:lnSpc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▸ Cada socio recibe un </a:t>
            </a:r>
            <a:r>
              <a:rPr lang="es-MX" sz="2800" dirty="0" err="1">
                <a:solidFill>
                  <a:schemeClr val="accent1">
                    <a:lumMod val="50000"/>
                  </a:schemeClr>
                </a:solidFill>
              </a:rPr>
              <a:t>path</a:t>
            </a:r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 gratis para empezar.</a:t>
            </a:r>
          </a:p>
          <a:p>
            <a:pPr>
              <a:lnSpc>
                <a:spcPct val="150000"/>
              </a:lnSpc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▸ Escoge el </a:t>
            </a:r>
            <a:r>
              <a:rPr lang="es-MX" sz="2800" dirty="0" err="1">
                <a:solidFill>
                  <a:schemeClr val="accent1">
                    <a:lumMod val="50000"/>
                  </a:schemeClr>
                </a:solidFill>
              </a:rPr>
              <a:t>path</a:t>
            </a:r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 de acuerdo a sus metas individuales.</a:t>
            </a:r>
          </a:p>
          <a:p>
            <a:pPr>
              <a:lnSpc>
                <a:spcPct val="150000"/>
              </a:lnSpc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▸ Material impreso o digital.</a:t>
            </a:r>
          </a:p>
          <a:p>
            <a:pPr>
              <a:lnSpc>
                <a:spcPct val="150000"/>
              </a:lnSpc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▸ Flexibilidad al aprender.</a:t>
            </a:r>
          </a:p>
          <a:p>
            <a:pPr>
              <a:lnSpc>
                <a:spcPct val="150000"/>
              </a:lnSpc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▸ Construye habilidades profesionales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525D1CE-1F4A-7468-E616-0DF2AED4EB26}"/>
              </a:ext>
            </a:extLst>
          </p:cNvPr>
          <p:cNvSpPr txBox="1"/>
          <p:nvPr/>
        </p:nvSpPr>
        <p:spPr>
          <a:xfrm>
            <a:off x="1802296" y="716481"/>
            <a:ext cx="73417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5400" b="1" dirty="0">
                <a:solidFill>
                  <a:srgbClr val="940E21"/>
                </a:solidFill>
              </a:rPr>
              <a:t>¿Qué es </a:t>
            </a:r>
            <a:r>
              <a:rPr lang="es-MX" sz="5400" b="1" dirty="0" err="1">
                <a:solidFill>
                  <a:srgbClr val="940E21"/>
                </a:solidFill>
              </a:rPr>
              <a:t>Pathways</a:t>
            </a:r>
            <a:r>
              <a:rPr lang="es-MX" sz="5400" b="1" dirty="0">
                <a:solidFill>
                  <a:srgbClr val="940E2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60025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3C7C116-812E-216F-06CF-9109CDBC1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7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81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774E43A-46ED-6BC4-9339-E4E39A7A7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" y="1614100"/>
            <a:ext cx="10553700" cy="310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92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6355CA7-A0CC-682D-C4E6-99C33DAD6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" y="2751"/>
            <a:ext cx="12186960" cy="6852498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6901132" y="295773"/>
            <a:ext cx="5024167" cy="53453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2" t="21246" r="30330" b="16975"/>
          <a:stretch/>
        </p:blipFill>
        <p:spPr bwMode="auto">
          <a:xfrm>
            <a:off x="292320" y="265551"/>
            <a:ext cx="6146765" cy="537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7160454" y="575676"/>
            <a:ext cx="476484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/>
              <a:t>Competencias</a:t>
            </a:r>
            <a:r>
              <a:rPr lang="es-MX" sz="2800" b="1" dirty="0"/>
              <a:t>:</a:t>
            </a:r>
          </a:p>
          <a:p>
            <a:endParaRPr lang="es-MX" sz="2800" b="1" dirty="0"/>
          </a:p>
          <a:p>
            <a:pPr marL="342900" indent="-342900">
              <a:buFont typeface="+mj-lt"/>
              <a:buAutoNum type="arabicPeriod"/>
            </a:pPr>
            <a:r>
              <a:rPr lang="es-MX" sz="2800" b="1" dirty="0"/>
              <a:t>Hablar en Público</a:t>
            </a:r>
          </a:p>
          <a:p>
            <a:pPr marL="342900" indent="-342900">
              <a:buFont typeface="+mj-lt"/>
              <a:buAutoNum type="arabicPeriod"/>
            </a:pPr>
            <a:endParaRPr lang="es-MX" sz="2800" b="1" dirty="0"/>
          </a:p>
          <a:p>
            <a:pPr marL="342900" indent="-342900">
              <a:buFont typeface="+mj-lt"/>
              <a:buAutoNum type="arabicPeriod"/>
            </a:pPr>
            <a:r>
              <a:rPr lang="es-MX" sz="2400" b="1" dirty="0"/>
              <a:t>Comunicación Interpersonal</a:t>
            </a:r>
          </a:p>
          <a:p>
            <a:pPr marL="342900" indent="-342900">
              <a:buFont typeface="+mj-lt"/>
              <a:buAutoNum type="arabicPeriod"/>
            </a:pPr>
            <a:endParaRPr lang="es-MX" sz="2800" b="1" dirty="0"/>
          </a:p>
          <a:p>
            <a:pPr marL="342900" indent="-342900">
              <a:buFont typeface="+mj-lt"/>
              <a:buAutoNum type="arabicPeriod"/>
            </a:pPr>
            <a:r>
              <a:rPr lang="es-MX" sz="2800" b="1" dirty="0"/>
              <a:t>Liderazgo Estratégico</a:t>
            </a:r>
          </a:p>
          <a:p>
            <a:pPr marL="342900" indent="-342900">
              <a:buFont typeface="+mj-lt"/>
              <a:buAutoNum type="arabicPeriod"/>
            </a:pPr>
            <a:endParaRPr lang="es-MX" sz="2800" b="1" dirty="0"/>
          </a:p>
          <a:p>
            <a:pPr marL="342900" indent="-342900">
              <a:buFont typeface="+mj-lt"/>
              <a:buAutoNum type="arabicPeriod"/>
            </a:pPr>
            <a:r>
              <a:rPr lang="es-MX" sz="2800" b="1" dirty="0"/>
              <a:t>Administración</a:t>
            </a:r>
          </a:p>
          <a:p>
            <a:pPr marL="342900" indent="-342900">
              <a:buFont typeface="+mj-lt"/>
              <a:buAutoNum type="arabicPeriod"/>
            </a:pPr>
            <a:endParaRPr lang="es-MX" sz="2800" b="1" dirty="0"/>
          </a:p>
          <a:p>
            <a:pPr marL="342900" indent="-342900">
              <a:buFont typeface="+mj-lt"/>
              <a:buAutoNum type="arabicPeriod"/>
            </a:pPr>
            <a:r>
              <a:rPr lang="es-MX" sz="2800" b="1" dirty="0"/>
              <a:t>Confianza</a:t>
            </a:r>
          </a:p>
        </p:txBody>
      </p:sp>
      <p:sp>
        <p:nvSpPr>
          <p:cNvPr id="2" name="1 Marco"/>
          <p:cNvSpPr/>
          <p:nvPr/>
        </p:nvSpPr>
        <p:spPr>
          <a:xfrm>
            <a:off x="4602480" y="295773"/>
            <a:ext cx="1981200" cy="999627"/>
          </a:xfrm>
          <a:prstGeom prst="frame">
            <a:avLst/>
          </a:prstGeom>
          <a:solidFill>
            <a:srgbClr val="FF0000"/>
          </a:solidFill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" name="2 Marco"/>
          <p:cNvSpPr/>
          <p:nvPr/>
        </p:nvSpPr>
        <p:spPr>
          <a:xfrm>
            <a:off x="7010400" y="1295400"/>
            <a:ext cx="3825240" cy="960120"/>
          </a:xfrm>
          <a:prstGeom prst="frame">
            <a:avLst/>
          </a:prstGeom>
          <a:solidFill>
            <a:srgbClr val="FF0000"/>
          </a:solidFill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5" name="4 Marco"/>
          <p:cNvSpPr/>
          <p:nvPr/>
        </p:nvSpPr>
        <p:spPr>
          <a:xfrm>
            <a:off x="7094220" y="4800600"/>
            <a:ext cx="2651760" cy="730279"/>
          </a:xfrm>
          <a:prstGeom prst="frame">
            <a:avLst/>
          </a:prstGeom>
          <a:solidFill>
            <a:srgbClr val="FF0000"/>
          </a:solidFill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5867400" y="3175"/>
            <a:ext cx="198120" cy="572501"/>
          </a:xfrm>
          <a:prstGeom prst="downArrow">
            <a:avLst/>
          </a:prstGeom>
          <a:solidFill>
            <a:srgbClr val="FF0000"/>
          </a:solidFill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Marco"/>
          <p:cNvSpPr/>
          <p:nvPr/>
        </p:nvSpPr>
        <p:spPr>
          <a:xfrm>
            <a:off x="4602480" y="1432560"/>
            <a:ext cx="1981200" cy="822960"/>
          </a:xfrm>
          <a:prstGeom prst="frame">
            <a:avLst/>
          </a:prstGeom>
          <a:solidFill>
            <a:srgbClr val="FF0000"/>
          </a:solidFill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" name="8 Flecha arriba"/>
          <p:cNvSpPr/>
          <p:nvPr/>
        </p:nvSpPr>
        <p:spPr>
          <a:xfrm>
            <a:off x="5471160" y="1972983"/>
            <a:ext cx="243840" cy="565073"/>
          </a:xfrm>
          <a:prstGeom prst="upArrow">
            <a:avLst/>
          </a:prstGeom>
          <a:solidFill>
            <a:srgbClr val="FF0000"/>
          </a:solidFill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Marco"/>
          <p:cNvSpPr/>
          <p:nvPr/>
        </p:nvSpPr>
        <p:spPr>
          <a:xfrm>
            <a:off x="4602480" y="2614853"/>
            <a:ext cx="1981200" cy="734695"/>
          </a:xfrm>
          <a:prstGeom prst="frame">
            <a:avLst/>
          </a:prstGeom>
          <a:solidFill>
            <a:srgbClr val="FF0000"/>
          </a:solidFill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1" name="10 Flecha curvada hacia arriba"/>
          <p:cNvSpPr/>
          <p:nvPr/>
        </p:nvSpPr>
        <p:spPr>
          <a:xfrm flipH="1">
            <a:off x="5249994" y="3349548"/>
            <a:ext cx="594545" cy="375439"/>
          </a:xfrm>
          <a:prstGeom prst="curvedUpArrow">
            <a:avLst/>
          </a:prstGeom>
          <a:solidFill>
            <a:srgbClr val="FF0000"/>
          </a:solidFill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5671659" y="539372"/>
            <a:ext cx="518161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es-E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5298012" y="975022"/>
            <a:ext cx="56938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ES" sz="5400" b="1" dirty="0">
                <a:ln w="12700">
                  <a:solidFill>
                    <a:srgbClr val="F5F5F5">
                      <a:satMod val="155000"/>
                    </a:srgbClr>
                  </a:solidFill>
                  <a:prstDash val="solid"/>
                </a:ln>
                <a:solidFill>
                  <a:srgbClr val="333333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8297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475050E-AD62-65E2-0362-A0E7FBF3A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0" y="10872"/>
            <a:ext cx="12186960" cy="6852498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2317" y="254650"/>
            <a:ext cx="11647366" cy="649224"/>
          </a:xfrm>
        </p:spPr>
        <p:txBody>
          <a:bodyPr>
            <a:normAutofit fontScale="90000"/>
          </a:bodyPr>
          <a:lstStyle/>
          <a:p>
            <a:r>
              <a:rPr lang="es-MX" b="1" dirty="0">
                <a:solidFill>
                  <a:srgbClr val="C00000"/>
                </a:solidFill>
              </a:rPr>
              <a:t>Cada </a:t>
            </a:r>
            <a:r>
              <a:rPr lang="es-MX" b="1" dirty="0" err="1">
                <a:solidFill>
                  <a:srgbClr val="C00000"/>
                </a:solidFill>
              </a:rPr>
              <a:t>Path</a:t>
            </a:r>
            <a:r>
              <a:rPr lang="es-MX" b="1" dirty="0">
                <a:solidFill>
                  <a:srgbClr val="C00000"/>
                </a:solidFill>
              </a:rPr>
              <a:t> tiene Cinco Niveles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319" y="1002101"/>
            <a:ext cx="4652617" cy="394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7338867" y="1640949"/>
            <a:ext cx="1966824" cy="12145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8640791" y="943099"/>
            <a:ext cx="2120994" cy="8103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Rectángulo"/>
          <p:cNvSpPr/>
          <p:nvPr/>
        </p:nvSpPr>
        <p:spPr>
          <a:xfrm>
            <a:off x="7005665" y="2623505"/>
            <a:ext cx="741874" cy="12145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8765155" y="4177682"/>
            <a:ext cx="3160145" cy="9161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10249937" y="3122382"/>
            <a:ext cx="1675363" cy="105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Rectángulo"/>
          <p:cNvSpPr/>
          <p:nvPr/>
        </p:nvSpPr>
        <p:spPr>
          <a:xfrm>
            <a:off x="319175" y="1231572"/>
            <a:ext cx="100487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rgbClr val="0B5879"/>
                </a:solidFill>
              </a:rPr>
              <a:t>NIVEL 1</a:t>
            </a:r>
            <a:r>
              <a:rPr lang="es-MX" sz="3200" b="1" dirty="0"/>
              <a:t>: Dominar los Aspectos Fundamentales.</a:t>
            </a:r>
          </a:p>
          <a:p>
            <a:endParaRPr lang="es-MX" sz="3200" b="1" dirty="0"/>
          </a:p>
          <a:p>
            <a:r>
              <a:rPr lang="es-MX" sz="3200" b="1" dirty="0">
                <a:solidFill>
                  <a:srgbClr val="497593"/>
                </a:solidFill>
              </a:rPr>
              <a:t>NIVEL 2</a:t>
            </a:r>
            <a:r>
              <a:rPr lang="es-MX" sz="3200" b="1" dirty="0"/>
              <a:t>: Aprender tu Estilo. </a:t>
            </a:r>
          </a:p>
          <a:p>
            <a:endParaRPr lang="es-MX" sz="3200" b="1" dirty="0"/>
          </a:p>
          <a:p>
            <a:r>
              <a:rPr lang="es-MX" sz="3200" b="1" dirty="0">
                <a:solidFill>
                  <a:srgbClr val="0B5879"/>
                </a:solidFill>
              </a:rPr>
              <a:t>NIVEL 3</a:t>
            </a:r>
            <a:r>
              <a:rPr lang="es-MX" sz="3200" b="1" dirty="0"/>
              <a:t>: Aumentar el Conocimiento. </a:t>
            </a:r>
          </a:p>
          <a:p>
            <a:endParaRPr lang="es-MX" sz="3200" b="1" dirty="0"/>
          </a:p>
          <a:p>
            <a:r>
              <a:rPr lang="es-MX" sz="3200" b="1" dirty="0">
                <a:solidFill>
                  <a:srgbClr val="497593"/>
                </a:solidFill>
              </a:rPr>
              <a:t>NIVEL 4: </a:t>
            </a:r>
            <a:r>
              <a:rPr lang="es-MX" sz="3200" b="1" dirty="0"/>
              <a:t>Desarrollar Habilidades. </a:t>
            </a:r>
          </a:p>
          <a:p>
            <a:endParaRPr lang="es-MX" sz="3200" b="1" dirty="0"/>
          </a:p>
          <a:p>
            <a:r>
              <a:rPr lang="es-MX" sz="3200" b="1" dirty="0">
                <a:solidFill>
                  <a:srgbClr val="0B5879"/>
                </a:solidFill>
              </a:rPr>
              <a:t>NIVEL 5</a:t>
            </a:r>
            <a:r>
              <a:rPr lang="es-MX" sz="3200" b="1" dirty="0"/>
              <a:t>: Demostrar Experiencia</a:t>
            </a:r>
            <a:r>
              <a:rPr lang="es-MX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7226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7E14992-F57D-C083-E3BB-71CD07A1F53F}"/>
              </a:ext>
            </a:extLst>
          </p:cNvPr>
          <p:cNvSpPr txBox="1"/>
          <p:nvPr/>
        </p:nvSpPr>
        <p:spPr>
          <a:xfrm>
            <a:off x="402431" y="5443538"/>
            <a:ext cx="11387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chemeClr val="bg1"/>
                </a:solidFill>
              </a:rPr>
              <a:t>Todos somos muy importantes para cumplir la misión del Distrito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DE757A2-53CB-BC5F-A641-32D3276E24B4}"/>
              </a:ext>
            </a:extLst>
          </p:cNvPr>
          <p:cNvSpPr txBox="1"/>
          <p:nvPr/>
        </p:nvSpPr>
        <p:spPr>
          <a:xfrm>
            <a:off x="808383" y="1528809"/>
            <a:ext cx="474427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▸ Comparado con otros cursos, Toastmasters es continuo y asequible.</a:t>
            </a:r>
          </a:p>
          <a:p>
            <a:endParaRPr lang="es-MX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▸ Es la forma más rentable de aprender.</a:t>
            </a:r>
          </a:p>
          <a:p>
            <a:endParaRPr lang="es-MX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▸ El aprendizaje ocurre dentro de tu organización.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C6F794-7521-C80B-D5C2-7F15EB2D70B5}"/>
              </a:ext>
            </a:extLst>
          </p:cNvPr>
          <p:cNvSpPr txBox="1"/>
          <p:nvPr/>
        </p:nvSpPr>
        <p:spPr>
          <a:xfrm>
            <a:off x="1040295" y="400504"/>
            <a:ext cx="101114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400" dirty="0">
                <a:solidFill>
                  <a:srgbClr val="940E21"/>
                </a:solidFill>
              </a:rPr>
              <a:t>Rompe barreras, no tu presupuesto…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9847108-7B2A-3EEB-9824-46D49D04E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0501" y="1485765"/>
            <a:ext cx="6001226" cy="400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10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7E14992-F57D-C083-E3BB-71CD07A1F53F}"/>
              </a:ext>
            </a:extLst>
          </p:cNvPr>
          <p:cNvSpPr txBox="1"/>
          <p:nvPr/>
        </p:nvSpPr>
        <p:spPr>
          <a:xfrm>
            <a:off x="402431" y="5443538"/>
            <a:ext cx="11387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chemeClr val="bg1"/>
                </a:solidFill>
              </a:rPr>
              <a:t>Todos somos muy importantes para cumplir la misión del Distrito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DE757A2-53CB-BC5F-A641-32D3276E24B4}"/>
              </a:ext>
            </a:extLst>
          </p:cNvPr>
          <p:cNvSpPr txBox="1"/>
          <p:nvPr/>
        </p:nvSpPr>
        <p:spPr>
          <a:xfrm>
            <a:off x="854765" y="1212463"/>
            <a:ext cx="10482468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Para iniciar un club se requiere un mínimo de 20 socios.</a:t>
            </a:r>
          </a:p>
          <a:p>
            <a:pPr>
              <a:lnSpc>
                <a:spcPct val="150000"/>
              </a:lnSpc>
            </a:pPr>
            <a:endParaRPr lang="es-MX" sz="16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▪ </a:t>
            </a:r>
            <a:r>
              <a:rPr lang="es-MX" sz="3200" dirty="0">
                <a:solidFill>
                  <a:srgbClr val="940E21"/>
                </a:solidFill>
              </a:rPr>
              <a:t>125 USD </a:t>
            </a:r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registro de club.                      ($2,500 pesos)</a:t>
            </a:r>
          </a:p>
          <a:p>
            <a:pPr>
              <a:lnSpc>
                <a:spcPct val="150000"/>
              </a:lnSpc>
            </a:pPr>
            <a:endParaRPr lang="es-MX" sz="16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s-MX" sz="16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▪ </a:t>
            </a:r>
            <a:r>
              <a:rPr lang="es-MX" sz="3200" dirty="0">
                <a:solidFill>
                  <a:srgbClr val="940E21"/>
                </a:solidFill>
              </a:rPr>
              <a:t>20 USD </a:t>
            </a:r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registro de cada socio.              ($400 pesos)</a:t>
            </a:r>
          </a:p>
          <a:p>
            <a:pPr>
              <a:lnSpc>
                <a:spcPct val="150000"/>
              </a:lnSpc>
            </a:pPr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▪ </a:t>
            </a:r>
            <a:r>
              <a:rPr lang="es-MX" sz="3200" dirty="0">
                <a:solidFill>
                  <a:srgbClr val="940E21"/>
                </a:solidFill>
              </a:rPr>
              <a:t>45 USD </a:t>
            </a:r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membresía  semestral por socio($900 pesos)</a:t>
            </a:r>
          </a:p>
          <a:p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                  (incluye el primer </a:t>
            </a:r>
            <a:r>
              <a:rPr lang="es-MX" sz="3200" dirty="0" err="1">
                <a:solidFill>
                  <a:schemeClr val="accent1">
                    <a:lumMod val="50000"/>
                  </a:schemeClr>
                </a:solidFill>
              </a:rPr>
              <a:t>Path</a:t>
            </a:r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C6F794-7521-C80B-D5C2-7F15EB2D70B5}"/>
              </a:ext>
            </a:extLst>
          </p:cNvPr>
          <p:cNvSpPr txBox="1"/>
          <p:nvPr/>
        </p:nvSpPr>
        <p:spPr>
          <a:xfrm>
            <a:off x="1040295" y="462944"/>
            <a:ext cx="101114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400" dirty="0">
                <a:solidFill>
                  <a:srgbClr val="940E21"/>
                </a:solidFill>
              </a:rPr>
              <a:t>COSTOS</a:t>
            </a:r>
          </a:p>
        </p:txBody>
      </p:sp>
    </p:spTree>
    <p:extLst>
      <p:ext uri="{BB962C8B-B14F-4D97-AF65-F5344CB8AC3E}">
        <p14:creationId xmlns:p14="http://schemas.microsoft.com/office/powerpoint/2010/main" val="1508274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8020E04-7F6E-39CA-6E10-0BF3B7AE7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16" y="728663"/>
            <a:ext cx="11183734" cy="49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99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0A0957FC-1FF3-A3CB-C753-2E0F4A59D9C9}"/>
              </a:ext>
            </a:extLst>
          </p:cNvPr>
          <p:cNvSpPr txBox="1"/>
          <p:nvPr/>
        </p:nvSpPr>
        <p:spPr>
          <a:xfrm>
            <a:off x="503582" y="1464829"/>
            <a:ext cx="536858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>
                <a:solidFill>
                  <a:schemeClr val="accent1">
                    <a:lumMod val="50000"/>
                  </a:schemeClr>
                </a:solidFill>
              </a:rPr>
              <a:t>▸ Se asignarán dos mentores (seis meses)</a:t>
            </a:r>
          </a:p>
          <a:p>
            <a:endParaRPr lang="es-MX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MX" sz="2000" dirty="0">
                <a:solidFill>
                  <a:schemeClr val="accent1">
                    <a:lumMod val="50000"/>
                  </a:schemeClr>
                </a:solidFill>
              </a:rPr>
              <a:t>▸ Recibirán la guía para consolidar el club paso a paso.</a:t>
            </a:r>
          </a:p>
          <a:p>
            <a:endParaRPr lang="es-MX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MX" sz="2000" dirty="0">
                <a:solidFill>
                  <a:schemeClr val="accent1">
                    <a:lumMod val="50000"/>
                  </a:schemeClr>
                </a:solidFill>
              </a:rPr>
              <a:t>▸ Cada club nuevo recibe un kit con lo esencial para trabajar.</a:t>
            </a:r>
          </a:p>
          <a:p>
            <a:endParaRPr lang="es-MX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MX" sz="2000" dirty="0">
                <a:solidFill>
                  <a:schemeClr val="accent1">
                    <a:lumMod val="50000"/>
                  </a:schemeClr>
                </a:solidFill>
              </a:rPr>
              <a:t>▸ Se expande la experiencia de aprendizaje con las capacitaciones continuas.</a:t>
            </a:r>
          </a:p>
          <a:p>
            <a:endParaRPr lang="es-MX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MX" sz="2000" dirty="0">
                <a:solidFill>
                  <a:schemeClr val="accent1">
                    <a:lumMod val="50000"/>
                  </a:schemeClr>
                </a:solidFill>
              </a:rPr>
              <a:t>▸ Acceso al equipo de apoyo del área, división, distrito y Sede Internacional.</a:t>
            </a:r>
          </a:p>
          <a:p>
            <a:endParaRPr lang="es-MX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70372A4-4F84-8011-3188-BA475BD1A9F7}"/>
              </a:ext>
            </a:extLst>
          </p:cNvPr>
          <p:cNvSpPr txBox="1"/>
          <p:nvPr/>
        </p:nvSpPr>
        <p:spPr>
          <a:xfrm>
            <a:off x="503582" y="372902"/>
            <a:ext cx="92102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400" b="1" dirty="0">
                <a:solidFill>
                  <a:srgbClr val="940E21"/>
                </a:solidFill>
              </a:rPr>
              <a:t>Toastmasters está para ayudarte.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584EEA5-56C1-74C9-D64F-8FC42C3AA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2163" y="1464828"/>
            <a:ext cx="6118083" cy="407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89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F57F4F06-81EA-1E40-8511-9840DE1AE5E8}"/>
              </a:ext>
            </a:extLst>
          </p:cNvPr>
          <p:cNvSpPr txBox="1"/>
          <p:nvPr/>
        </p:nvSpPr>
        <p:spPr>
          <a:xfrm>
            <a:off x="649356" y="2054232"/>
            <a:ext cx="1053547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▸ Identifica al menos 30 colaboradores interesados.</a:t>
            </a:r>
          </a:p>
          <a:p>
            <a:endParaRPr lang="es-MX" sz="3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▸ Busca un lugar idóneo para las sesiones.</a:t>
            </a:r>
          </a:p>
          <a:p>
            <a:endParaRPr lang="es-MX" sz="3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▸ ¡Organiza tu primera sesión con apoyo de los</a:t>
            </a:r>
          </a:p>
          <a:p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socios cercanos y tus prospectos a socio!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26AC855-39BC-5E5F-65A5-27AE75AAC691}"/>
              </a:ext>
            </a:extLst>
          </p:cNvPr>
          <p:cNvSpPr txBox="1"/>
          <p:nvPr/>
        </p:nvSpPr>
        <p:spPr>
          <a:xfrm>
            <a:off x="1073425" y="530951"/>
            <a:ext cx="78850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400" b="1" dirty="0">
                <a:solidFill>
                  <a:srgbClr val="940E21"/>
                </a:solidFill>
              </a:rPr>
              <a:t>¡Empieza con tu club hoy!</a:t>
            </a:r>
          </a:p>
        </p:txBody>
      </p:sp>
    </p:spTree>
    <p:extLst>
      <p:ext uri="{BB962C8B-B14F-4D97-AF65-F5344CB8AC3E}">
        <p14:creationId xmlns:p14="http://schemas.microsoft.com/office/powerpoint/2010/main" val="1454794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A48FEC-93A8-2215-C3DD-A5C3287B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94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8000" dirty="0">
                <a:solidFill>
                  <a:srgbClr val="940E21"/>
                </a:solidFill>
              </a:rPr>
              <a:t>TOASTMASTERS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0AD8A0E-185E-2F24-1C8F-8517F712FBA4}"/>
              </a:ext>
            </a:extLst>
          </p:cNvPr>
          <p:cNvSpPr txBox="1"/>
          <p:nvPr/>
        </p:nvSpPr>
        <p:spPr>
          <a:xfrm>
            <a:off x="469900" y="3429000"/>
            <a:ext cx="11252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dirty="0">
                <a:solidFill>
                  <a:schemeClr val="accent1">
                    <a:lumMod val="50000"/>
                  </a:schemeClr>
                </a:solidFill>
              </a:rPr>
              <a:t>DONDE SE HACEN LOS LÍDERES</a:t>
            </a:r>
          </a:p>
        </p:txBody>
      </p:sp>
    </p:spTree>
    <p:extLst>
      <p:ext uri="{BB962C8B-B14F-4D97-AF65-F5344CB8AC3E}">
        <p14:creationId xmlns:p14="http://schemas.microsoft.com/office/powerpoint/2010/main" val="27843314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543</Words>
  <Application>Microsoft Office PowerPoint</Application>
  <PresentationFormat>Panorámica</PresentationFormat>
  <Paragraphs>96</Paragraphs>
  <Slides>18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1" baseType="lpstr">
      <vt:lpstr>Arial</vt:lpstr>
      <vt:lpstr>Calibri</vt:lpstr>
      <vt:lpstr>Tema de Office</vt:lpstr>
      <vt:lpstr>DESARROLLA  A TUS LÍDERES EN CASA</vt:lpstr>
      <vt:lpstr>¿Qué es Toastmasters?</vt:lpstr>
      <vt:lpstr>Presentación de PowerPoint</vt:lpstr>
      <vt:lpstr>¿Quién está aprovechando a Toastmasters?  ▸ Más de la mitad de las empresas enlistadas en Fortune 500 tienen, al menos, un club.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Cada Path tiene Cinco Niveles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TOASTMASTERS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Mario Romero</dc:creator>
  <cp:lastModifiedBy>ALONSO ANDRADE AGUILAR</cp:lastModifiedBy>
  <cp:revision>4</cp:revision>
  <dcterms:created xsi:type="dcterms:W3CDTF">2022-07-03T19:43:41Z</dcterms:created>
  <dcterms:modified xsi:type="dcterms:W3CDTF">2023-03-11T00:29:25Z</dcterms:modified>
</cp:coreProperties>
</file>